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261" r:id="rId6"/>
    <p:sldId id="258" r:id="rId7"/>
    <p:sldId id="266" r:id="rId8"/>
    <p:sldId id="259" r:id="rId9"/>
    <p:sldId id="260" r:id="rId10"/>
    <p:sldId id="267" r:id="rId11"/>
    <p:sldId id="268" r:id="rId12"/>
    <p:sldId id="264" r:id="rId13"/>
    <p:sldId id="262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2E5AA-4A9D-421D-A4ED-DA7DC82D0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73C01AE-7EE1-45EC-8ADB-1BC42ED09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09ED4A-E398-40CC-9DE7-80DA8BAE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86448A-CEAE-4EEF-AD8C-A1F7AB0A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BDAEDD-BC4A-4367-A2A9-E991E506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34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4FAF6-AB56-47A2-9BEF-9FBC47B1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F4FBE0-FB4B-462F-AE5E-1D5E0789D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AEF613-85F3-4FB1-9123-053BDC58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BFD802-6B57-4818-91EA-CB2ECF76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8B7F18-146B-45BB-866D-ECF63243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77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7393C14-2528-46EE-89AF-72F074BE9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3DB9AA6-7333-476D-894F-93D6297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A86439-B323-4A0F-9B5D-D1BEE9EC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F76075-5C00-4AEB-9313-547BEB10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BBFCDC-30D5-4B58-A7BA-42E9A86B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8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636F9-3BDB-4C48-8EE9-88EC6486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A05C12-EC2F-4C34-99A3-44294B26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57BE43-7746-4760-BA2C-A2B9F0E1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15791-C15B-477B-A05C-3B7C28D4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977334-23E3-48F7-8AD3-E4DDFE11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01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DFE5D-46C7-41CC-AEC1-EEE262FE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25EA9A-6AC0-4154-8C66-CEA24DD5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A9A8AD-99E5-4F92-A607-10B8EBBD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6875FD-DF0F-4DD4-887B-B2EB30CC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9EFE6-0F19-4B19-95A3-12473176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7D79D-5C3C-4D4A-940F-CC656D7B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0314BD-8498-4306-9519-535E40BC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2CBCE8-F1DB-408D-893F-46819AEC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D7D71-8747-4DE9-8663-F3D73E6B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9E6218E-FA6E-4E40-9528-F9D32B02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A87FC9-4D34-47D6-AA2D-2267D365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76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64A7C-2955-44BE-8C87-96388E3F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1A6B40-2A41-4359-9A3D-1CE6E1774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619959-991C-4C44-A6DB-53C64D6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484ADA4-930B-44BF-9818-D42FA3484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385AB49-0CF6-40FE-BEB2-32883F4B0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DD2FE6C-D989-4851-84EC-1FE7C1C6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CEDA68A-D591-4F76-A8E2-810B83D7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6AF1D3B-8956-4074-A08E-0FD6E0AF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18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EFF8A-9924-4A40-B520-A49C4A89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04C76D-2004-4559-9308-D685E54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B9C0E80-D0EE-4F5E-B4E3-D9B7F822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6C1EBB-E397-417C-AFD6-E4E501D7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50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5F0E5C9-65DD-4EE8-BB76-0C88F9C7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7F02278-5C0D-4C65-A286-4A3360EB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2CCC2F-1D6C-45A8-81AD-B94A1B96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70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4544F-85FE-44C9-A876-BDA2152E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068D35-129E-47CE-A578-DC6AB9DC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2001C15-EAA6-4BCD-A93A-C0316D2FF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C92569-3CFF-40CA-B6EF-F5B28095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0746E7-D988-4C09-B96B-AC6E9484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7C64D0-035C-4A43-A52A-2FDB55B2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211F8-91FA-41B1-B938-3DB30BFD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32965A0-4D53-4F86-B1ED-0D78292D9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87B5C7-348B-4EAB-BDF8-E972B3E1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0A594B-2142-4EE9-81B4-3CB4E6BD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7CAA67-4BE6-48F2-ADD4-76B299CE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0AA356-B8F2-4479-AD18-9969A97F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66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75B5263-1A67-4B18-9FB7-B60C30C1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9D6047-8537-4FC9-B414-CD922CE65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D419C-0015-4778-A765-887856D3C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68D1-1804-4B10-B8E0-41B50616293A}" type="datetimeFigureOut">
              <a:rPr lang="uk-UA" smtClean="0"/>
              <a:t>11.04.2025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70D78D-FB2A-4664-9D25-2DEC75000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BB9B55-00B4-45B0-A6F0-5F3E6BD63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DCBA-D068-4FFC-BEBD-45EB0E6623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1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tv.kyivstar.ua/ua/movie/65de3f97b5f4696e6fcabcdc-2023-20-dniv-u-mariupol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Hfzumvr3Hw?si=isswPMypPC8CeBLH" TargetMode="External"/><Relationship Id="rId3" Type="http://schemas.openxmlformats.org/officeDocument/2006/relationships/hyperlink" Target="https://youtu.be/evkr6wG3BY0?si=sLJ6AVTWPNrQjJSo" TargetMode="External"/><Relationship Id="rId7" Type="http://schemas.openxmlformats.org/officeDocument/2006/relationships/hyperlink" Target="https://youtu.be/Y698MD2pqIc?si=q70e8Bqic9IuTVza" TargetMode="External"/><Relationship Id="rId2" Type="http://schemas.openxmlformats.org/officeDocument/2006/relationships/hyperlink" Target="https://youtu.be/7h49Qd8PQhM?si=MvbI9UntpZC1OI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bgAhUricRxg?si=yg9Xip9NMFFRA2p3" TargetMode="External"/><Relationship Id="rId5" Type="http://schemas.openxmlformats.org/officeDocument/2006/relationships/hyperlink" Target="https://youtu.be/a3byRagAGO8?si=oejl6Y3-ztW5oMPT" TargetMode="External"/><Relationship Id="rId10" Type="http://schemas.openxmlformats.org/officeDocument/2006/relationships/hyperlink" Target="https://youtu.be/0r2mCNbcOC8?si=CcMxpZkQ34qJ8Fw8" TargetMode="External"/><Relationship Id="rId4" Type="http://schemas.openxmlformats.org/officeDocument/2006/relationships/hyperlink" Target="https://youtu.be/MtnMM5H5z1s?si=tUtpfPVWLrOTKG-O" TargetMode="External"/><Relationship Id="rId9" Type="http://schemas.openxmlformats.org/officeDocument/2006/relationships/hyperlink" Target="https://youtu.be/7k573Z537dE?si=V9pqahSEksFujaC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3A1E50AF-BF06-405C-9081-556715EFDF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-1042" r="2088" b="18767"/>
          <a:stretch/>
        </p:blipFill>
        <p:spPr>
          <a:xfrm>
            <a:off x="4079773" y="1897943"/>
            <a:ext cx="1739318" cy="2237676"/>
          </a:xfr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01DDA7F-20FC-4902-B162-7D55F84B9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8598" y="1979789"/>
            <a:ext cx="3850547" cy="4197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Кіномистецтво в контексті утвердження української національної та громадянської ідентич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ності</a:t>
            </a:r>
          </a:p>
          <a:p>
            <a:pPr marL="0" indent="0" algn="ctr">
              <a:buNone/>
            </a:pP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</a:t>
            </a:r>
            <a:r>
              <a:rPr lang="uk-UA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К.Маліцька</a:t>
            </a:r>
            <a:endParaRPr lang="uk-UA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CA042-1069-4AC7-AFDF-7C7AD269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99" y="1946247"/>
            <a:ext cx="1635854" cy="2012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6FE2C2-2FC9-4BD4-AF3F-EC211CBCE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4" y="1963025"/>
            <a:ext cx="1531455" cy="19955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428698-19C1-4C33-8ED6-CBF283437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6" y="4186361"/>
            <a:ext cx="1964240" cy="2237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1AA14F-9C18-4056-A0D9-BD1A0090C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50" y="4298368"/>
            <a:ext cx="1820411" cy="22376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9D14FD-1DBD-42EF-B9E2-5883A68CB2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46" b="34966"/>
          <a:stretch/>
        </p:blipFill>
        <p:spPr>
          <a:xfrm>
            <a:off x="5897111" y="1929468"/>
            <a:ext cx="1770427" cy="212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17CDA6-1D03-44A3-81DD-89C07973C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45" y="4180488"/>
            <a:ext cx="2054293" cy="2473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D72D8-A266-468D-B010-C2A9F0229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323" y="136046"/>
            <a:ext cx="1908213" cy="17618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049BD6-29A2-4100-B35F-85205CCE1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92117" y="291178"/>
            <a:ext cx="6837028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alt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Кіно — мистецтво «Одержимих»</a:t>
            </a:r>
            <a:endParaRPr kumimoji="0" lang="uk-UA" altLang="uk-UA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Олександр Довженко</a:t>
            </a:r>
            <a:b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uk-UA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 Чернов</a:t>
            </a:r>
            <a:endParaRPr kumimoji="0" lang="uk-UA" altLang="uk-UA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70CDE-FEAF-477B-9055-11B2505E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365126"/>
            <a:ext cx="6535024" cy="6751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фільми ХХІ ст.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0FBB26-0E2B-4ADA-BDBA-CCB3C085C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35" y="1375794"/>
            <a:ext cx="4991449" cy="536056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ТойХтоПройшовКрізь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Вогонь»-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реж.Михайло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Іллєнко;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Синевір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реж.брати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Альошкіни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«Вій»-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Олег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Степченко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«Поводир»-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Олег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«Кіборги»-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Ахтем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Сеїтаблаєв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«Донбас»-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реж.Сергій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Лозниця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«Наші котики»-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реж.Тимур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Ященко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 будуть люди»-телесеріал, за романом Анатолія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Дімарова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Аркадій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Непиталюк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82015A2-2E20-4B51-895E-3E0E0D90A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0877" y="1132513"/>
            <a:ext cx="3895288" cy="56038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Короткометражні фільми: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«Зима, що нас змінила»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«Вітя»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реж.Максим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Сусіда)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«Степне»(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реж.Марина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Врода);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БожеВільні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реж.Денис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Тарасов)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«Мирний-21»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реж.Ахтем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Сеїтаблаєв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«2000 метрів до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Андріївки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реж.Мстислав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Чернов, 2025</a:t>
            </a:r>
            <a:r>
              <a:rPr lang="uk-UA" sz="2400" dirty="0"/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A7F1A7-595B-4421-9016-B86A2CE5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 b="18323"/>
          <a:stretch/>
        </p:blipFill>
        <p:spPr>
          <a:xfrm>
            <a:off x="5519954" y="3858935"/>
            <a:ext cx="2248252" cy="24663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CD6BA3-A737-4556-9584-BBA9A785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8" y="1375794"/>
            <a:ext cx="2562225" cy="17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3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CAD67-10A3-4614-BA7B-205A33D5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4" y="503338"/>
            <a:ext cx="8326596" cy="83442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Нагороди, нагороди, нагороди</a:t>
            </a:r>
            <a:r>
              <a:rPr lang="uk-UA" dirty="0"/>
              <a:t>…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3B4CA5-66A2-4389-A4E1-EFDB3FA80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447" y="1337759"/>
            <a:ext cx="6908694" cy="48392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Пам’ять»-,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Мирослав Слабошпицький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40 нагород, 3 призи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Каннського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фестивалю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р.- «20 днів у Маріуполі»,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Мстислав Чернов, « Оскар» у 2 номінаціях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https://tv.kyivstar.ua/ua/movie/65de3f97b5f4696e6fcabcdc-2023-20-dniv-u-mariupoli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Національна премія «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Кіноколо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заснована в 2018р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«Сірі бджоли»(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Дмитро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Мойсєєв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кінопремія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«Золота Дзиґа»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фільми «Ля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Палісіда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«Довбуш»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35F7D46-7A74-435B-9791-30F759B96E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38" y="2800713"/>
            <a:ext cx="2291012" cy="25921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47BFB6-FD28-41EF-A7DC-67C43B4F7DA3}"/>
              </a:ext>
            </a:extLst>
          </p:cNvPr>
          <p:cNvSpPr txBox="1"/>
          <p:nvPr/>
        </p:nvSpPr>
        <p:spPr>
          <a:xfrm>
            <a:off x="9362115" y="5392910"/>
            <a:ext cx="2675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Мстислав Чернов із нагородою «2000 метрів до </a:t>
            </a:r>
            <a:r>
              <a:rPr kumimoji="0" lang="uk-UA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Андріївки</a:t>
            </a:r>
            <a:r>
              <a:rPr kumimoji="0" lang="uk-UA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endParaRPr lang="uk-UA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BE0C3B-6A56-4D81-8F27-570366A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12600" r="9571" b="21363"/>
          <a:stretch/>
        </p:blipFill>
        <p:spPr>
          <a:xfrm>
            <a:off x="7249266" y="2377570"/>
            <a:ext cx="2569172" cy="31047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2EBC40-F6DC-4FE3-9C90-BC15B61E7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07" y="567749"/>
            <a:ext cx="3568118" cy="20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78799-6AF3-410C-BF9F-816DBEF4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142614"/>
            <a:ext cx="9689284" cy="5384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 і прийоми аналізу фільмів, героїв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DEAB85-F07B-4CC6-9EA6-0005878B4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613" y="889234"/>
            <a:ext cx="6367244" cy="5968766"/>
          </a:xfrm>
        </p:spPr>
        <p:txBody>
          <a:bodyPr>
            <a:noAutofit/>
          </a:bodyPr>
          <a:lstStyle/>
          <a:p>
            <a:pPr algn="l"/>
            <a:r>
              <a:rPr lang="ru-RU" sz="18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18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8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8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А. </a:t>
            </a:r>
            <a:r>
              <a:rPr lang="ru-RU" sz="18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Хіггінсом</a:t>
            </a:r>
            <a:r>
              <a:rPr lang="ru-RU" sz="18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Стимулюйте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себе.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Вчіться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гічних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аспектів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кінотвору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Досліджуйте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Зіставляйте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стильового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18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Р. </a:t>
            </a:r>
            <a:r>
              <a:rPr lang="ru-RU" sz="18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Кенді</a:t>
            </a:r>
            <a:r>
              <a:rPr lang="ru-RU" sz="1800" b="1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картина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презентована,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творена, чи відповідає реальності?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Яка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рушійною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силою драматичного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сформація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героїв?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652683-BB2D-4DB1-842F-80EACA9F4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1192" y="889234"/>
            <a:ext cx="5125673" cy="5968766"/>
          </a:xfrm>
        </p:spPr>
        <p:txBody>
          <a:bodyPr>
            <a:noAutofit/>
          </a:bodyPr>
          <a:lstStyle/>
          <a:p>
            <a:pPr algn="l"/>
            <a:r>
              <a:rPr lang="ru-RU" sz="20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20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образом головного героя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Яка роль їхньої фізичної зовнішності?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драматичного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позитивного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персонажа?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Наскільки вік героїв та їх досвід впливають на їхню поведінку і виправдовують їх?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приймаємо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засуджуємо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норм?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1FA0694-FC84-49C3-90D4-FC9E72A8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51002"/>
            <a:ext cx="4528745" cy="96473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Можливості, технології і прийоми      використання  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659B8B5A-2385-436D-916C-62287A81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723"/>
            <a:ext cx="6664862" cy="660213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10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тема 5. ВСТАНОВЛЕННЯ Й УТВЕРДЖЕННЯ РАДЯНСЬКОГО ТОТАЛІТАРНОГО РЕЖИМУ(1921-1939рр.) 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6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«Вавилон ХХ»</a:t>
            </a: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11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тема 1.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(1939–1945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(1945–початок 1950-х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 з </a:t>
            </a:r>
            <a:r>
              <a:rPr lang="ru-RU" sz="2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чорною</a:t>
            </a:r>
            <a:r>
              <a:rPr lang="ru-RU" sz="2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знакою</a:t>
            </a:r>
            <a:r>
              <a:rPr lang="ru-RU" sz="2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endParaRPr lang="ru-RU" sz="1800" dirty="0">
              <a:latin typeface="MinionPro-Regular"/>
            </a:endParaRPr>
          </a:p>
          <a:p>
            <a:pPr algn="l"/>
            <a:endParaRPr lang="ru-RU" sz="1800" b="0" i="0" u="none" strike="noStrike" baseline="0" dirty="0">
              <a:latin typeface="MinionPro-Regular"/>
            </a:endParaRPr>
          </a:p>
          <a:p>
            <a:pPr algn="l"/>
            <a:endParaRPr lang="ru-RU" sz="1800" b="0" i="0" u="none" strike="noStrike" baseline="0" dirty="0">
              <a:latin typeface="MinionPro-Regular"/>
            </a:endParaRPr>
          </a:p>
          <a:p>
            <a:pPr algn="l"/>
            <a:endParaRPr lang="ru-RU" sz="1800" dirty="0">
              <a:latin typeface="MinionPro-Regular"/>
            </a:endParaRPr>
          </a:p>
          <a:p>
            <a:pPr algn="l"/>
            <a:endParaRPr lang="ru-RU" sz="1800" dirty="0">
              <a:latin typeface="MinionPro-Regular"/>
            </a:endParaRPr>
          </a:p>
          <a:p>
            <a:pPr algn="l"/>
            <a:endParaRPr lang="ru-RU" sz="1800" dirty="0">
              <a:latin typeface="MinionPro-Regular"/>
            </a:endParaRPr>
          </a:p>
          <a:p>
            <a:pPr marL="0" indent="0" algn="l">
              <a:buNone/>
            </a:pP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вашу думку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постатімали</a:t>
            </a:r>
            <a:r>
              <a:rPr lang="ru-RU" sz="18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 бути 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байопіків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біографічних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початку 20- х років?</a:t>
            </a: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1930-і роки?</a:t>
            </a: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1950-і роки?</a:t>
            </a: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1980-і роки?</a:t>
            </a: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 доби незалежності?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F65BF2F8-C1F6-43EF-86C0-1525B55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950" y="1770077"/>
            <a:ext cx="4428076" cy="47817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 « Історія України». «Коліївщина» (1933р.), режисер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І.Кавалерідзе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b="0" i="0" u="none" strike="noStrike" baseline="0" dirty="0">
                <a:solidFill>
                  <a:srgbClr val="001A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дискусії</a:t>
            </a:r>
          </a:p>
          <a:p>
            <a:pPr algn="l"/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Хто головний герой фільму?</a:t>
            </a:r>
          </a:p>
          <a:p>
            <a:pPr algn="l"/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Хто його </a:t>
            </a:r>
            <a:r>
              <a:rPr lang="uk-UA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антогоністи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Як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героя?</a:t>
            </a:r>
          </a:p>
          <a:p>
            <a:pPr algn="l"/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Сформулюйте головне питання кінострічки?</a:t>
            </a: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вас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кого б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героя?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A0B9C-C726-4312-A969-D05576FBB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" t="1008"/>
          <a:stretch/>
        </p:blipFill>
        <p:spPr>
          <a:xfrm>
            <a:off x="9297796" y="1907951"/>
            <a:ext cx="2650922" cy="2180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5B41F-B08A-44A8-9EEA-C576D1B02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6" r="5251"/>
          <a:stretch/>
        </p:blipFill>
        <p:spPr>
          <a:xfrm>
            <a:off x="5646638" y="2273416"/>
            <a:ext cx="2208443" cy="16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8268-6D42-4EAC-B77C-98CE4118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728"/>
            <a:ext cx="5257800" cy="746622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посилання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914111-D950-4905-AD5F-4F20D5658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3164"/>
            <a:ext cx="5181600" cy="5061526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 в радянському кіно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https://youtu.be/7h49Qd8PQhM?si=MvbI9UntpZC1OI8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в російських фільмах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https://youtu.be/evkr6wG3BY0?si=sLJ6AVTWPNrQjJSo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російські фільми вчать ненавидіти Україну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https://youtu.be/MtnMM5H5z1s?si=tUtpfPVWLrOTKG-O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https://youtu.be/a3byRagAGO8?si=oejl6Y3-ztW5oMPT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B5B5CA6-4FC4-40A5-B7CF-3CB3F71E2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670"/>
            <a:ext cx="5613400" cy="6130657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підтексти в радянському кіно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https://youtu.be/bgAhUricRxg?si=yg9Xip9NMFFRA2p3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https://youtu.be/Y698MD2pqIc?si=q70e8Bqic9IuTVza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Відібрали мову. «За двома зайцями»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https://youtu.be/PHfzumvr3Hw?si=isswPMypPC8CeBLH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срср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спотворив культуру українців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https://youtu.be/7k573Z537dE?si=V9pqahSEksFujaCN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в мультфільмі про Богатирів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https://youtu.be/0r2mCNbcOC8?si=CcMxpZkQ34qJ8Fw8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160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D69DA-AED9-482B-8346-1CA6A85E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" y="365126"/>
            <a:ext cx="8539993" cy="85966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 в системі    </a:t>
            </a:r>
            <a:r>
              <a:rPr lang="uk-UA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CA1D52-B38D-44BE-8E51-85A96DBF5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24" y="1635853"/>
            <a:ext cx="4496499" cy="45411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едіаграмотність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одна з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 навичок</a:t>
            </a:r>
          </a:p>
          <a:p>
            <a:pPr marL="0" indent="0" algn="l">
              <a:buNone/>
            </a:pP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кінограмотність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медіа-інформаційної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</a:t>
            </a:r>
            <a:r>
              <a:rPr lang="uk-UA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ності</a:t>
            </a:r>
            <a:r>
              <a:rPr lang="uk-UA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медіатекст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 через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uk-UA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uk-UA" sz="1800" b="0" i="0" u="none" strike="noStrike" baseline="0" dirty="0">
                <a:latin typeface="MinionPro-Regular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8DA1B0-C06C-44E7-852E-6E8C587D6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2628" y="1825625"/>
            <a:ext cx="5209563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   </a:t>
            </a:r>
            <a:r>
              <a:rPr lang="ru-RU" sz="3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кінематографа</a:t>
            </a:r>
            <a:r>
              <a:rPr lang="ru-RU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популярний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налагоджує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медіум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відзеркалює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картинку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ображає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страхи.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3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BFF1D-F911-40AD-8F69-0C658B24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316116"/>
            <a:ext cx="7524925" cy="72984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становлення українського кіно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18BC26-CCD7-4834-83FF-B2F3616F7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059" y="1174459"/>
            <a:ext cx="7155809" cy="54303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1896р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.Харків –перший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документальний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А.Федецького</a:t>
            </a:r>
            <a:endParaRPr lang="ru-RU" sz="1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1907р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в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Одесі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створено перше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приватне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кіноательє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поступово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переросло в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кінофабрику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1909 р.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французького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режисера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Шарля Пате «Мазепа»,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Андрія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(за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повістю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М.Гоголя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«Тарас Бульба»);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тематика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захопила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Голівуд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«Козаки» (1928)</a:t>
            </a:r>
            <a:endParaRPr lang="ru-RU" sz="1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Перші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ігрові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фільми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росії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екранізації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популярних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грали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корифеї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театру: «Наталка Полтавка», «Наймичка» «Москаль-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чарівник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«Богдан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Хмельницький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1922р.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большевицького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режиму.  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«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вкорінюватися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Гасло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коренізації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«Культура –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інтелегенція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uk-UA" sz="1600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6E9172E4-D37C-4B5C-988C-3EA7E240F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99" y="3575852"/>
            <a:ext cx="3810000" cy="302895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B3E2C-549D-417A-AF1F-D0F7DFA9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50904" r="10835" b="-1602"/>
          <a:stretch/>
        </p:blipFill>
        <p:spPr>
          <a:xfrm>
            <a:off x="7955560" y="815874"/>
            <a:ext cx="3749879" cy="27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25213D8-0E3F-4187-8653-0C65BB7E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41734" cy="901613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Збільшовичене кіномистецтво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77981774-495A-4B7D-9608-3F550683D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669" y="1266738"/>
            <a:ext cx="8686156" cy="5591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1)націоналізація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кінообладнання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приватних виробників;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2)Залучення талановитих режисерів;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3)Створення агітаційних фільмів.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«Броненосець «Потьомкін»(1925), «Чапаєв»(1934), «Якщо завтра війна»(1938)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конструювання  фільмів: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одурманити, навчити, популяризувати цінності, стиль життя населення нової комуністичної імперії; пропаганда радянського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месіонерства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колоніалізму, спекуляція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-історичними фактами,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українців.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13.03.1922 р.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засновано ВУФКУ 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Всеукраїнське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фотокіноуправління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Головний тренд- боротьба з «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кіноклюквою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Сценарії контролював ВКРК(вищий кіно-репертуарний комітет)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45B6C970-10E4-43EC-87D2-CDD910F25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8044" b="19489"/>
          <a:stretch/>
        </p:blipFill>
        <p:spPr>
          <a:xfrm>
            <a:off x="8937825" y="3900147"/>
            <a:ext cx="3002506" cy="2167634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EEE15D-F79C-4C74-8DAA-D3A3EE784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49" y="365125"/>
            <a:ext cx="2666411" cy="31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0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A28CE-0F9D-45BD-BAB4-F8BFE399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0" y="96473"/>
            <a:ext cx="7466202" cy="918595"/>
          </a:xfrm>
        </p:spPr>
        <p:txBody>
          <a:bodyPr/>
          <a:lstStyle/>
          <a:p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Історія становлення українського кіно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6803CC-204D-495E-B9D0-13B68869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281" y="1115736"/>
            <a:ext cx="6618913" cy="564579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1925р. Фільм « П.К.П.»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(Одеська кіностудія).Консультант-Юрій Тютюнник 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(працював у ВУФКУ до арешту 1929р.)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1926р.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«Тарас Шевченко» - «перший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блокбастер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»; (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реж.Пьотр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Чардинін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Консультанти М. Грушевський, В. Кричевський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1926 рік-конфлікт між ВУФКУ і «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Совкіно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»(митна війна)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р.відкрито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кінофабрику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Києві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знімали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українськими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темами-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нацменшини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татар («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Алім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євреїв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Мандрівні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«Земля кличе», «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Єврейське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щастя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екранізація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творів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Шолом-Алейхема).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1925-1926рр. В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срср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знято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67 </a:t>
            </a:r>
            <a:r>
              <a:rPr lang="ru-RU" sz="1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фільмів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 них 22- </a:t>
            </a:r>
            <a:r>
              <a:rPr lang="ru-RU" sz="1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українські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Літературна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дискусія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Миколи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Хвильового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«Геть Москву!», «за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психологічну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Європу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Гасло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авангардистів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«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незграбного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громадянина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через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поезію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машин до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доскональної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електричної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машини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9F4F3F-2E1B-4AAA-A575-7E8FC0DEF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4" y="3993160"/>
            <a:ext cx="3810000" cy="3028950"/>
          </a:xfrm>
          <a:prstGeom prst="rect">
            <a:avLst/>
          </a:prstGeom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93A3543-007D-4AE6-B9CF-D666ADFA0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6418" y="1224793"/>
            <a:ext cx="5195582" cy="553673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Перше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Ентузіазм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Симфонія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Донбасу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(Дзига Вертов).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Чарлі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Чаплін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назвав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найвражаючих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звуковізуальних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симфоній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Першою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кольоровою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стрічкою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комедія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Сорочинський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ярмарок» (1938)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режисера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сценариста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Миколи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Екка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66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81C4B-CA58-422D-89A2-9D7D24B2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81" y="587229"/>
            <a:ext cx="5142451" cy="16694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Довженко-        фундатор </a:t>
            </a:r>
            <a:b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 кіно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DC655B-D648-4F89-91F7-EBF6399D5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005" y="2824170"/>
            <a:ext cx="6123964" cy="39709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1926-1927рр. -перші фільми «Вася-реформатор», «Ягідка кохання», «Сумка дипкур’єра», «Замальовка з натури»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1928р. «Звенигора», «Арсенал» «Земля»;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1943р. «Україна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 до 1966р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Поема про море»</a:t>
            </a:r>
          </a:p>
          <a:p>
            <a:pPr marL="0" indent="0">
              <a:buNone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«Наше нове море-наше нове горе»(про Каховську ГЕС,1952)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ED1F706-BC90-46F5-8F6F-06D55BAB2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8" y="214225"/>
            <a:ext cx="1887523" cy="257250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5E7027-D807-4A63-B82B-B944EC853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05" y="893442"/>
            <a:ext cx="3056390" cy="22587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D4E74-3FA5-4BE8-AECB-0E6B5FF40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91" y="3285627"/>
            <a:ext cx="4569904" cy="31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7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0890D-64DA-41FE-80AC-8A1F1D2C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6"/>
            <a:ext cx="5008226" cy="507330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Кінодокументалістика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E1DC64-5404-4DBA-A7E0-2C8310C2A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450" y="872456"/>
            <a:ext cx="5008227" cy="5304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Дзига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Вєртов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теоретик 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окументального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авангардист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1922р. створив  «Кіно-око»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«Шоста частина світу»(1926), «Людина з кіноапаратом» (1929),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«Симфонія Донбасу»(1934).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FDAE6D-F629-45E9-9EBB-0CFDEDE3B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365125"/>
            <a:ext cx="5925422" cy="58118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Сучасне документальне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кіно України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ХХ ст.», « Пейзаж після мору»(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Ю.Терещенко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«Бабин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Яр:правда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трагедію»(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В.Георгієнко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«Іван і Марта»( про 60-десятників)</a:t>
            </a:r>
          </a:p>
          <a:p>
            <a:pPr marL="0" indent="0">
              <a:buNone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Інтер»»Великі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українці» (10 фільмів охоплюють 90 біографій);</a:t>
            </a:r>
          </a:p>
          <a:p>
            <a:pPr marL="0" indent="0">
              <a:buNone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«Невідома Україна» (108 фільмів)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«Крим. Як це було»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Як вдома» (О. Назаров)- про ВПО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«Він повернувся» (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злочини в перші місяці повномасштабного вторгнення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Україну)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4CE1A0-25BB-432F-8E55-7B1440F7F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7" y="785019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7B46E-5D6D-4B2B-9E38-5544D9D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44780" cy="859668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Поетичне кіно України 60-х </a:t>
            </a:r>
            <a:r>
              <a:rPr lang="uk-UA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ХХст</a:t>
            </a:r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FC81D9-78D3-4708-898F-8A89CF44E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726" y="1224794"/>
            <a:ext cx="5637402" cy="54216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«Тіні забутих предків (1964)-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С.Параджанов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Криниця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спраглих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птах з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чорною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»-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Юрій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Іллєнко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«Захар Беркут»-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Леонід Осика;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«Вавилон ХХ»;</a:t>
            </a:r>
          </a:p>
          <a:p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Комедія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«За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двома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зайцями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(1961)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Віктор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Іванов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Обговоріть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«Як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відібрали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спотворили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українську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мову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фільмі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23A80A3-73B8-4585-B7B9-D422E066D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14952" r="1952" b="13845"/>
          <a:stretch/>
        </p:blipFill>
        <p:spPr>
          <a:xfrm>
            <a:off x="8817950" y="132497"/>
            <a:ext cx="2980888" cy="232028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8DA19A-8D55-4060-8401-0A1C8DDAB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9691" r="-3164" b="608"/>
          <a:stretch/>
        </p:blipFill>
        <p:spPr>
          <a:xfrm>
            <a:off x="6158933" y="1292639"/>
            <a:ext cx="2659017" cy="16054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D87369-476C-4185-AC95-C456DB5E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33" y="3083075"/>
            <a:ext cx="2724149" cy="27649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7BCE8C-F3EA-40DB-8B87-F580A5E52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49" y="4465554"/>
            <a:ext cx="2724150" cy="1676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9B2BFEF-55E4-40C1-BEC0-F41EB5D68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56" y="2538398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C5DA4-7E22-4833-B682-16DFA1A7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151002"/>
            <a:ext cx="8951053" cy="87245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Заборонена кінопродукція України в </a:t>
            </a:r>
            <a:r>
              <a:rPr lang="uk-UA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срср</a:t>
            </a:r>
            <a:endParaRPr lang="uk-UA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4841B3-5386-4E69-80E9-51B4864E8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169" y="1266738"/>
            <a:ext cx="6957771" cy="54402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«Криниця для спраглих»;  «Вечір на Івана Купала», «Білий птах з чорною…»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режисер-рекордсмен  Юрій Іллєнко –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 7 фільмів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Соната про художника»–режисер Віктор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Шкурін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«Дума-доля»-режисер  О.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Криварчук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Та, що входить в море», режисер Леонід Осика;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«Освідчення в коханні», режисер Ролан Сергієнко;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«Совість», «Білі хмари»;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«Анатоль Петрицький» (1970) режисер Роман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Балаян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«Пропала грамота», «Дід лівого крайнього», «Заячий заповідник»;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«Відкрий себе», режисер Ролан Сергієнко;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1972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 аж до «перебудови» посилилася цензура українського кіно в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срср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730343E-F9ED-42CC-98A4-2FA973FDD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t="7428" r="45261" b="17976"/>
          <a:stretch/>
        </p:blipFill>
        <p:spPr>
          <a:xfrm>
            <a:off x="7138866" y="1023457"/>
            <a:ext cx="2628549" cy="263414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69A61C-6D5E-4394-96B5-56D8F59D7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15" y="4108716"/>
            <a:ext cx="2298583" cy="2244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B1B554-78E3-40D7-BE58-F409E6407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40" y="3867325"/>
            <a:ext cx="2491029" cy="24856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AFAE82-87A2-428D-96ED-DB5C5AA49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66" y="813732"/>
            <a:ext cx="2716534" cy="30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36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1781</Words>
  <Application>Microsoft Office PowerPoint</Application>
  <PresentationFormat>Широкий екран</PresentationFormat>
  <Paragraphs>189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MinionPro-Regular</vt:lpstr>
      <vt:lpstr>Times New Roman</vt:lpstr>
      <vt:lpstr>Wingdings</vt:lpstr>
      <vt:lpstr>Тема Office</vt:lpstr>
      <vt:lpstr>                      «Кіно — мистецтво «Одержимих»                                                                      Олександр Довженко «Кіно формує спогади, спогади формують історію»                                                                         Мстислав Чернов</vt:lpstr>
      <vt:lpstr>   Кіно в системі    медіаграмотності</vt:lpstr>
      <vt:lpstr>Історія становлення українського кіно</vt:lpstr>
      <vt:lpstr>Збільшовичене кіномистецтво</vt:lpstr>
      <vt:lpstr>Історія становлення українського кіно</vt:lpstr>
      <vt:lpstr>Олександр Довженко-        фундатор  українського кіно</vt:lpstr>
      <vt:lpstr> Кінодокументалістика</vt:lpstr>
      <vt:lpstr>Поетичне кіно України 60-х ХХст.</vt:lpstr>
      <vt:lpstr>Заборонена кінопродукція України в срср</vt:lpstr>
      <vt:lpstr>Українські фільми ХХІ ст.</vt:lpstr>
      <vt:lpstr>Нагороди, нагороди, нагороди…</vt:lpstr>
      <vt:lpstr>Алгоритми і прийоми аналізу фільмів, героїв</vt:lpstr>
      <vt:lpstr>Можливості, технології і прийоми      використання  </vt:lpstr>
      <vt:lpstr>Корисні посилання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user1</dc:creator>
  <cp:lastModifiedBy>user1</cp:lastModifiedBy>
  <cp:revision>113</cp:revision>
  <dcterms:created xsi:type="dcterms:W3CDTF">2025-04-03T11:08:22Z</dcterms:created>
  <dcterms:modified xsi:type="dcterms:W3CDTF">2025-04-11T08:28:34Z</dcterms:modified>
</cp:coreProperties>
</file>