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  <p:sldMasterId id="2147483823" r:id="rId2"/>
  </p:sldMasterIdLst>
  <p:sldIdLst>
    <p:sldId id="258" r:id="rId3"/>
    <p:sldId id="266" r:id="rId4"/>
    <p:sldId id="270" r:id="rId5"/>
    <p:sldId id="264" r:id="rId6"/>
    <p:sldId id="271" r:id="rId7"/>
    <p:sldId id="273" r:id="rId8"/>
    <p:sldId id="275" r:id="rId9"/>
    <p:sldId id="276" r:id="rId10"/>
    <p:sldId id="278" r:id="rId11"/>
    <p:sldId id="263" r:id="rId12"/>
    <p:sldId id="281" r:id="rId13"/>
    <p:sldId id="277" r:id="rId14"/>
    <p:sldId id="280" r:id="rId15"/>
    <p:sldId id="279" r:id="rId16"/>
    <p:sldId id="282" r:id="rId17"/>
    <p:sldId id="283" r:id="rId18"/>
    <p:sldId id="286" r:id="rId19"/>
    <p:sldId id="256" r:id="rId20"/>
    <p:sldId id="260" r:id="rId21"/>
    <p:sldId id="259" r:id="rId22"/>
    <p:sldId id="261" r:id="rId23"/>
    <p:sldId id="262" r:id="rId24"/>
    <p:sldId id="284" r:id="rId25"/>
    <p:sldId id="285" r:id="rId26"/>
    <p:sldId id="267" r:id="rId27"/>
    <p:sldId id="268" r:id="rId28"/>
    <p:sldId id="287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00FF"/>
    <a:srgbClr val="3399FF"/>
    <a:srgbClr val="6600CC"/>
    <a:srgbClr val="FFE699"/>
    <a:srgbClr val="FF5050"/>
    <a:srgbClr val="CCFF99"/>
    <a:srgbClr val="99FF66"/>
    <a:srgbClr val="66CC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Помірний стиль 4 –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Помірний стиль 4 –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Помірний стиль 4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Помірний стиль 4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Помірний стиль 4 –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DBED569-4797-4DF1-A0F4-6AAB3CD982D8}" styleName="Світлий стиль 3 –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Помірний стиль 4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9F6D-EB00-463A-9A96-55AF4CD8B31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E460-385F-465F-A29B-FEFBB53C9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1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9F6D-EB00-463A-9A96-55AF4CD8B31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E460-385F-465F-A29B-FEFBB53C9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82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9F6D-EB00-463A-9A96-55AF4CD8B31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E460-385F-465F-A29B-FEFBB53C9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62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9F6D-EB00-463A-9A96-55AF4CD8B31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E460-385F-465F-A29B-FEFBB53C9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142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9F6D-EB00-463A-9A96-55AF4CD8B31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E460-385F-465F-A29B-FEFBB53C9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50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9F6D-EB00-463A-9A96-55AF4CD8B31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E460-385F-465F-A29B-FEFBB53C9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4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9F6D-EB00-463A-9A96-55AF4CD8B31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E460-385F-465F-A29B-FEFBB53C9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934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9F6D-EB00-463A-9A96-55AF4CD8B31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E460-385F-465F-A29B-FEFBB53C9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242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9F6D-EB00-463A-9A96-55AF4CD8B31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E460-385F-465F-A29B-FEFBB53C9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356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9F6D-EB00-463A-9A96-55AF4CD8B31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E460-385F-465F-A29B-FEFBB53C9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05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9F6D-EB00-463A-9A96-55AF4CD8B31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E460-385F-465F-A29B-FEFBB53C9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28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9F6D-EB00-463A-9A96-55AF4CD8B31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E460-385F-465F-A29B-FEFBB53C9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551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9F6D-EB00-463A-9A96-55AF4CD8B31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E460-385F-465F-A29B-FEFBB53C9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196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9F6D-EB00-463A-9A96-55AF4CD8B31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E460-385F-465F-A29B-FEFBB53C9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08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9F6D-EB00-463A-9A96-55AF4CD8B31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E460-385F-465F-A29B-FEFBB53C94E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7756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9F6D-EB00-463A-9A96-55AF4CD8B31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E460-385F-465F-A29B-FEFBB53C9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205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9F6D-EB00-463A-9A96-55AF4CD8B31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E460-385F-465F-A29B-FEFBB53C94E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8578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9F6D-EB00-463A-9A96-55AF4CD8B31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E460-385F-465F-A29B-FEFBB53C9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840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9F6D-EB00-463A-9A96-55AF4CD8B31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E460-385F-465F-A29B-FEFBB53C9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2861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9F6D-EB00-463A-9A96-55AF4CD8B31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E460-385F-465F-A29B-FEFBB53C9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593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9F6D-EB00-463A-9A96-55AF4CD8B31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E460-385F-465F-A29B-FEFBB53C9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64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9F6D-EB00-463A-9A96-55AF4CD8B31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E460-385F-465F-A29B-FEFBB53C9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5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9F6D-EB00-463A-9A96-55AF4CD8B31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E460-385F-465F-A29B-FEFBB53C9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58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9F6D-EB00-463A-9A96-55AF4CD8B31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E460-385F-465F-A29B-FEFBB53C9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28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9F6D-EB00-463A-9A96-55AF4CD8B31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E460-385F-465F-A29B-FEFBB53C9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45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9F6D-EB00-463A-9A96-55AF4CD8B31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E460-385F-465F-A29B-FEFBB53C9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09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9F6D-EB00-463A-9A96-55AF4CD8B31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E460-385F-465F-A29B-FEFBB53C9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12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E9F6D-EB00-463A-9A96-55AF4CD8B31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7E460-385F-465F-A29B-FEFBB53C9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96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E9F6D-EB00-463A-9A96-55AF4CD8B31E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A7E460-385F-465F-A29B-FEFBB53C9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26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platforma.com.ua/article/1623-organzovumo-montoring-sformovanost-osnovnih-kompetentsy-doshklnikv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A2DCFAC-3C0D-4DB6-BCEB-93791A0844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854" y="62618"/>
            <a:ext cx="1347333" cy="133514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FFEF7A9-1970-47A3-B740-E5F79AD31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3806">
            <a:off x="8857062" y="3313206"/>
            <a:ext cx="1768186" cy="1949350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7635F927-8D34-4D38-A190-0F9F2CFFEFA1}"/>
              </a:ext>
            </a:extLst>
          </p:cNvPr>
          <p:cNvSpPr/>
          <p:nvPr/>
        </p:nvSpPr>
        <p:spPr>
          <a:xfrm>
            <a:off x="1964268" y="567267"/>
            <a:ext cx="7408332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i="1" cap="none" spc="0" dirty="0">
                <a:ln w="19050">
                  <a:solidFill>
                    <a:srgbClr val="FFFF00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Методи проведення моніторингу з музичної компетентності дошкільників</a:t>
            </a:r>
            <a:endParaRPr lang="uk-UA" sz="4000" b="1" i="1" cap="none" spc="0" dirty="0">
              <a:ln w="19050">
                <a:solidFill>
                  <a:srgbClr val="FFFF00"/>
                </a:solidFill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3E92B65-B987-4464-B5B2-4D9E173AAB4C}"/>
              </a:ext>
            </a:extLst>
          </p:cNvPr>
          <p:cNvSpPr txBox="1"/>
          <p:nvPr/>
        </p:nvSpPr>
        <p:spPr>
          <a:xfrm>
            <a:off x="4842933" y="5427133"/>
            <a:ext cx="48006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Світлана</a:t>
            </a:r>
            <a:r>
              <a:rPr lang="ru-RU" b="1" i="1" dirty="0" smtClean="0">
                <a:solidFill>
                  <a:schemeClr val="bg1"/>
                </a:solidFill>
              </a:rPr>
              <a:t>  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Продан, </a:t>
            </a:r>
          </a:p>
          <a:p>
            <a:r>
              <a:rPr lang="ru-RU" b="1" i="1" dirty="0" err="1" smtClean="0">
                <a:solidFill>
                  <a:schemeClr val="bg1"/>
                </a:solidFill>
              </a:rPr>
              <a:t>музичний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bg1"/>
                </a:solidFill>
              </a:rPr>
              <a:t>керівник КЗ «ДНЗ № 46 ВМР»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066" y="3835400"/>
            <a:ext cx="657860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</a:rPr>
              <a:t>(в рамках роботи освітнього табору </a:t>
            </a:r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  <a:ea typeface="Calibri"/>
              </a:rPr>
              <a:t>“</a:t>
            </a:r>
            <a:r>
              <a:rPr lang="en-US" sz="2400" b="1" i="1" dirty="0" err="1">
                <a:solidFill>
                  <a:schemeClr val="accent2">
                    <a:lumMod val="50000"/>
                  </a:schemeClr>
                </a:solidFill>
                <a:ea typeface="Calibri"/>
              </a:rPr>
              <a:t>VinBOOT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a typeface="Calibri"/>
              </a:rPr>
              <a:t> </a:t>
            </a:r>
            <a:r>
              <a:rPr lang="en-US" sz="2400" b="1" i="1" dirty="0" err="1">
                <a:solidFill>
                  <a:schemeClr val="accent2">
                    <a:lumMod val="50000"/>
                  </a:schemeClr>
                </a:solidFill>
                <a:ea typeface="Calibri"/>
              </a:rPr>
              <a:t>EduCAMP</a:t>
            </a:r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  <a:ea typeface="Calibri"/>
              </a:rPr>
              <a:t> - 2023</a:t>
            </a:r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  <a:ea typeface="Calibri"/>
              </a:rPr>
              <a:t>”)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333" y="5257855"/>
            <a:ext cx="2929467" cy="6771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</a:rPr>
              <a:t>13 вересня 2023р.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11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E5EAA0-8ACA-4965-849B-796D651AF6D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xmlns="" id="{92A5F110-5498-4B61-A897-54565F68EE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205838"/>
              </p:ext>
            </p:extLst>
          </p:nvPr>
        </p:nvGraphicFramePr>
        <p:xfrm>
          <a:off x="195309" y="922153"/>
          <a:ext cx="11816177" cy="583819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680246">
                  <a:extLst>
                    <a:ext uri="{9D8B030D-6E8A-4147-A177-3AD203B41FA5}">
                      <a16:colId xmlns:a16="http://schemas.microsoft.com/office/drawing/2014/main" xmlns="" val="1569927037"/>
                    </a:ext>
                  </a:extLst>
                </a:gridCol>
                <a:gridCol w="8765243">
                  <a:extLst>
                    <a:ext uri="{9D8B030D-6E8A-4147-A177-3AD203B41FA5}">
                      <a16:colId xmlns:a16="http://schemas.microsoft.com/office/drawing/2014/main" xmlns="" val="1476268820"/>
                    </a:ext>
                  </a:extLst>
                </a:gridCol>
                <a:gridCol w="480240">
                  <a:extLst>
                    <a:ext uri="{9D8B030D-6E8A-4147-A177-3AD203B41FA5}">
                      <a16:colId xmlns:a16="http://schemas.microsoft.com/office/drawing/2014/main" xmlns="" val="2218922279"/>
                    </a:ext>
                  </a:extLst>
                </a:gridCol>
                <a:gridCol w="480240">
                  <a:extLst>
                    <a:ext uri="{9D8B030D-6E8A-4147-A177-3AD203B41FA5}">
                      <a16:colId xmlns:a16="http://schemas.microsoft.com/office/drawing/2014/main" xmlns="" val="3537570181"/>
                    </a:ext>
                  </a:extLst>
                </a:gridCol>
                <a:gridCol w="481368">
                  <a:extLst>
                    <a:ext uri="{9D8B030D-6E8A-4147-A177-3AD203B41FA5}">
                      <a16:colId xmlns:a16="http://schemas.microsoft.com/office/drawing/2014/main" xmlns="" val="3122542543"/>
                    </a:ext>
                  </a:extLst>
                </a:gridCol>
                <a:gridCol w="481368">
                  <a:extLst>
                    <a:ext uri="{9D8B030D-6E8A-4147-A177-3AD203B41FA5}">
                      <a16:colId xmlns:a16="http://schemas.microsoft.com/office/drawing/2014/main" xmlns="" val="2011120486"/>
                    </a:ext>
                  </a:extLst>
                </a:gridCol>
                <a:gridCol w="447472">
                  <a:extLst>
                    <a:ext uri="{9D8B030D-6E8A-4147-A177-3AD203B41FA5}">
                      <a16:colId xmlns:a16="http://schemas.microsoft.com/office/drawing/2014/main" xmlns="" val="2291726468"/>
                    </a:ext>
                  </a:extLst>
                </a:gridCol>
              </a:tblGrid>
              <a:tr h="206809">
                <a:tc rowSpan="2">
                  <a:txBody>
                    <a:bodyPr/>
                    <a:lstStyle/>
                    <a:p>
                      <a:pPr algn="ctr"/>
                      <a:r>
                        <a:rPr lang="uk-UA" sz="900" dirty="0">
                          <a:effectLst/>
                          <a:latin typeface="+mn-lt"/>
                        </a:rPr>
                        <a:t>№</a:t>
                      </a:r>
                      <a:endParaRPr lang="ru-RU" sz="900" dirty="0"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uk-UA" sz="900" dirty="0">
                          <a:effectLst/>
                          <a:latin typeface="+mn-lt"/>
                        </a:rPr>
                        <a:t>з/п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 rowSpan="2">
                  <a:txBody>
                    <a:bodyPr/>
                    <a:lstStyle/>
                    <a:p>
                      <a:pPr algn="ctr"/>
                      <a:endParaRPr lang="uk-UA" sz="1050" dirty="0"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  <a:latin typeface="+mn-lt"/>
                        </a:rPr>
                        <a:t>Показники сформованості компетентності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uk-UA" sz="900" dirty="0">
                          <a:effectLst/>
                        </a:rPr>
                        <a:t>Бали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3680827"/>
                  </a:ext>
                </a:extLst>
              </a:tr>
              <a:tr h="189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00" b="1" dirty="0">
                          <a:effectLst/>
                          <a:latin typeface="+mn-lt"/>
                        </a:rPr>
                        <a:t>1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1000" b="1" dirty="0">
                          <a:effectLst/>
                          <a:latin typeface="+mn-lt"/>
                        </a:rPr>
                        <a:t>2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1000" b="1" dirty="0">
                          <a:effectLst/>
                          <a:latin typeface="+mn-lt"/>
                        </a:rPr>
                        <a:t>3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1000" b="1" dirty="0">
                          <a:effectLst/>
                          <a:latin typeface="+mn-lt"/>
                        </a:rPr>
                        <a:t>4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1000" b="1" dirty="0">
                          <a:effectLst/>
                          <a:latin typeface="+mn-lt"/>
                        </a:rPr>
                        <a:t>5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extLst>
                  <a:ext uri="{0D108BD9-81ED-4DB2-BD59-A6C34878D82A}">
                    <a16:rowId xmlns:a16="http://schemas.microsoft.com/office/drawing/2014/main" xmlns="" val="1787262795"/>
                  </a:ext>
                </a:extLst>
              </a:tr>
              <a:tr h="210175">
                <a:tc gridSpan="7"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Емоційне ставлення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6672586"/>
                  </a:ext>
                </a:extLst>
              </a:tr>
              <a:tr h="189159">
                <a:tc>
                  <a:txBody>
                    <a:bodyPr/>
                    <a:lstStyle/>
                    <a:p>
                      <a:r>
                        <a:rPr lang="uk-UA" sz="1000" dirty="0">
                          <a:effectLst/>
                          <a:latin typeface="+mn-lt"/>
                        </a:rPr>
                        <a:t>1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effectLst/>
                          <a:latin typeface="+mn-lt"/>
                        </a:rPr>
                        <a:t>Емоційно </a:t>
                      </a:r>
                      <a:r>
                        <a:rPr lang="ru-RU" sz="1050" dirty="0" err="1">
                          <a:effectLst/>
                          <a:latin typeface="+mn-lt"/>
                        </a:rPr>
                        <a:t>відгукується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на прояви краси в </a:t>
                      </a:r>
                      <a:r>
                        <a:rPr lang="ru-RU" sz="1050" dirty="0" err="1">
                          <a:effectLst/>
                          <a:latin typeface="+mn-lt"/>
                        </a:rPr>
                        <a:t>творах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мистецтва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extLst>
                  <a:ext uri="{0D108BD9-81ED-4DB2-BD59-A6C34878D82A}">
                    <a16:rowId xmlns:a16="http://schemas.microsoft.com/office/drawing/2014/main" xmlns="" val="4142586545"/>
                  </a:ext>
                </a:extLst>
              </a:tr>
              <a:tr h="240564">
                <a:tc>
                  <a:txBody>
                    <a:bodyPr/>
                    <a:lstStyle/>
                    <a:p>
                      <a:r>
                        <a:rPr lang="uk-UA" sz="1000">
                          <a:effectLst/>
                          <a:latin typeface="+mn-lt"/>
                        </a:rPr>
                        <a:t>2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ru-RU" sz="1050" dirty="0" err="1">
                          <a:effectLst/>
                          <a:latin typeface="+mn-lt"/>
                        </a:rPr>
                        <a:t>Виявляє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+mn-lt"/>
                        </a:rPr>
                        <a:t>ціннісне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ставлення до творчості </a:t>
                      </a:r>
                      <a:r>
                        <a:rPr lang="ru-RU" sz="1050" dirty="0" err="1">
                          <a:effectLst/>
                          <a:latin typeface="+mn-lt"/>
                        </a:rPr>
                        <a:t>музикантів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, </a:t>
                      </a:r>
                      <a:r>
                        <a:rPr lang="ru-RU" sz="1050" dirty="0" err="1">
                          <a:effectLst/>
                          <a:latin typeface="+mn-lt"/>
                        </a:rPr>
                        <a:t>співаків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, </a:t>
                      </a:r>
                      <a:r>
                        <a:rPr lang="ru-RU" sz="1050" dirty="0" err="1">
                          <a:effectLst/>
                          <a:latin typeface="+mn-lt"/>
                        </a:rPr>
                        <a:t>танцівників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extLst>
                  <a:ext uri="{0D108BD9-81ED-4DB2-BD59-A6C34878D82A}">
                    <a16:rowId xmlns:a16="http://schemas.microsoft.com/office/drawing/2014/main" xmlns="" val="3915639142"/>
                  </a:ext>
                </a:extLst>
              </a:tr>
              <a:tr h="189159">
                <a:tc>
                  <a:txBody>
                    <a:bodyPr/>
                    <a:lstStyle/>
                    <a:p>
                      <a:r>
                        <a:rPr lang="uk-UA" sz="1000">
                          <a:effectLst/>
                          <a:latin typeface="+mn-lt"/>
                        </a:rPr>
                        <a:t>3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ru-RU" sz="1050" dirty="0" err="1">
                          <a:effectLst/>
                          <a:latin typeface="+mn-lt"/>
                        </a:rPr>
                        <a:t>Виявляє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інтерес до музичної діяльності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extLst>
                  <a:ext uri="{0D108BD9-81ED-4DB2-BD59-A6C34878D82A}">
                    <a16:rowId xmlns:a16="http://schemas.microsoft.com/office/drawing/2014/main" xmlns="" val="3513455223"/>
                  </a:ext>
                </a:extLst>
              </a:tr>
              <a:tr h="182407">
                <a:tc>
                  <a:txBody>
                    <a:bodyPr/>
                    <a:lstStyle/>
                    <a:p>
                      <a:r>
                        <a:rPr lang="uk-UA" sz="1000">
                          <a:effectLst/>
                          <a:latin typeface="+mn-lt"/>
                        </a:rPr>
                        <a:t>4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ru-RU" sz="1050" dirty="0" err="1">
                          <a:effectLst/>
                          <a:latin typeface="+mn-lt"/>
                        </a:rPr>
                        <a:t>Висловлює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враження про музику, </a:t>
                      </a:r>
                      <a:r>
                        <a:rPr lang="ru-RU" sz="1050" dirty="0" err="1">
                          <a:effectLst/>
                          <a:latin typeface="+mn-lt"/>
                        </a:rPr>
                        <a:t>впізнає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+mn-lt"/>
                        </a:rPr>
                        <a:t>відомі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музичні твори, </a:t>
                      </a:r>
                      <a:r>
                        <a:rPr lang="ru-RU" sz="1050" dirty="0" err="1">
                          <a:effectLst/>
                          <a:latin typeface="+mn-lt"/>
                        </a:rPr>
                        <a:t>виявляє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особисте ставлення до них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extLst>
                  <a:ext uri="{0D108BD9-81ED-4DB2-BD59-A6C34878D82A}">
                    <a16:rowId xmlns:a16="http://schemas.microsoft.com/office/drawing/2014/main" xmlns="" val="2757828187"/>
                  </a:ext>
                </a:extLst>
              </a:tr>
              <a:tr h="349352">
                <a:tc>
                  <a:txBody>
                    <a:bodyPr/>
                    <a:lstStyle/>
                    <a:p>
                      <a:r>
                        <a:rPr lang="uk-UA" sz="1000">
                          <a:effectLst/>
                          <a:latin typeface="+mn-lt"/>
                        </a:rPr>
                        <a:t>5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1050" dirty="0">
                          <a:effectLst/>
                          <a:latin typeface="+mn-lt"/>
                        </a:rPr>
                        <a:t>Позитивно відгукується на пропозиції включення в різні види музичної діяльності (слухання музики, співи, музична гра, музично-ритмічні рухи, гра на дитячих музичних інструментах)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extLst>
                  <a:ext uri="{0D108BD9-81ED-4DB2-BD59-A6C34878D82A}">
                    <a16:rowId xmlns:a16="http://schemas.microsoft.com/office/drawing/2014/main" xmlns="" val="1025468970"/>
                  </a:ext>
                </a:extLst>
              </a:tr>
              <a:tr h="189159">
                <a:tc>
                  <a:txBody>
                    <a:bodyPr/>
                    <a:lstStyle/>
                    <a:p>
                      <a:r>
                        <a:rPr lang="uk-UA" sz="1000">
                          <a:effectLst/>
                          <a:latin typeface="+mn-lt"/>
                        </a:rPr>
                        <a:t>6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1050" dirty="0">
                          <a:effectLst/>
                          <a:latin typeface="+mn-lt"/>
                        </a:rPr>
                        <a:t>Отримує задоволення від мистецької діяльності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extLst>
                  <a:ext uri="{0D108BD9-81ED-4DB2-BD59-A6C34878D82A}">
                    <a16:rowId xmlns:a16="http://schemas.microsoft.com/office/drawing/2014/main" xmlns="" val="2977036070"/>
                  </a:ext>
                </a:extLst>
              </a:tr>
              <a:tr h="189159">
                <a:tc gridSpan="7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Знання</a:t>
                      </a:r>
                      <a:endParaRPr lang="ru-RU" sz="105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195612"/>
                  </a:ext>
                </a:extLst>
              </a:tr>
              <a:tr h="189159">
                <a:tc>
                  <a:txBody>
                    <a:bodyPr/>
                    <a:lstStyle/>
                    <a:p>
                      <a:r>
                        <a:rPr lang="uk-UA" sz="1000">
                          <a:effectLst/>
                          <a:latin typeface="+mn-lt"/>
                        </a:rPr>
                        <a:t>7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+mn-lt"/>
                        </a:rPr>
                        <a:t>Має елементарні уявлення про музичне мистецтво</a:t>
                      </a:r>
                      <a:endParaRPr lang="ru-R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extLst>
                  <a:ext uri="{0D108BD9-81ED-4DB2-BD59-A6C34878D82A}">
                    <a16:rowId xmlns:a16="http://schemas.microsoft.com/office/drawing/2014/main" xmlns="" val="1590973151"/>
                  </a:ext>
                </a:extLst>
              </a:tr>
              <a:tr h="189159">
                <a:tc>
                  <a:txBody>
                    <a:bodyPr/>
                    <a:lstStyle/>
                    <a:p>
                      <a:r>
                        <a:rPr lang="uk-UA" sz="1000">
                          <a:effectLst/>
                          <a:latin typeface="+mn-lt"/>
                        </a:rPr>
                        <a:t>8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ru-RU" sz="1050" dirty="0" err="1">
                          <a:effectLst/>
                          <a:latin typeface="+mn-lt"/>
                        </a:rPr>
                        <a:t>Розуміє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мистецтво як результат </a:t>
                      </a:r>
                      <a:r>
                        <a:rPr lang="ru-RU" sz="1050" dirty="0" err="1">
                          <a:effectLst/>
                          <a:latin typeface="+mn-lt"/>
                        </a:rPr>
                        <a:t>творчої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діяльності </a:t>
                      </a:r>
                      <a:r>
                        <a:rPr lang="ru-RU" sz="1050" dirty="0" err="1">
                          <a:effectLst/>
                          <a:latin typeface="+mn-lt"/>
                        </a:rPr>
                        <a:t>митців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, </a:t>
                      </a:r>
                      <a:r>
                        <a:rPr lang="ru-RU" sz="1050" dirty="0" err="1">
                          <a:effectLst/>
                          <a:latin typeface="+mn-lt"/>
                        </a:rPr>
                        <a:t>виконавців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. 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extLst>
                  <a:ext uri="{0D108BD9-81ED-4DB2-BD59-A6C34878D82A}">
                    <a16:rowId xmlns:a16="http://schemas.microsoft.com/office/drawing/2014/main" xmlns="" val="287320593"/>
                  </a:ext>
                </a:extLst>
              </a:tr>
              <a:tr h="211171">
                <a:tc>
                  <a:txBody>
                    <a:bodyPr/>
                    <a:lstStyle/>
                    <a:p>
                      <a:r>
                        <a:rPr lang="uk-UA" sz="1000">
                          <a:effectLst/>
                          <a:latin typeface="+mn-lt"/>
                        </a:rPr>
                        <a:t>9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ru-RU" sz="1050" dirty="0" err="1">
                          <a:effectLst/>
                          <a:latin typeface="+mn-lt"/>
                        </a:rPr>
                        <a:t>Виявляє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інтерес до творів, </a:t>
                      </a:r>
                      <a:r>
                        <a:rPr lang="ru-RU" sz="1050" dirty="0" err="1">
                          <a:effectLst/>
                          <a:latin typeface="+mn-lt"/>
                        </a:rPr>
                        <a:t>впізнає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+mn-lt"/>
                        </a:rPr>
                        <a:t>знайомі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твори, </a:t>
                      </a:r>
                      <a:r>
                        <a:rPr lang="ru-RU" sz="1050" dirty="0" err="1">
                          <a:effectLst/>
                          <a:latin typeface="+mn-lt"/>
                        </a:rPr>
                        <a:t>проявляє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до них особисте ставлення, </a:t>
                      </a:r>
                      <a:r>
                        <a:rPr lang="ru-RU" sz="1050" dirty="0" err="1">
                          <a:effectLst/>
                          <a:latin typeface="+mn-lt"/>
                        </a:rPr>
                        <a:t>висловлює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враження від музики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extLst>
                  <a:ext uri="{0D108BD9-81ED-4DB2-BD59-A6C34878D82A}">
                    <a16:rowId xmlns:a16="http://schemas.microsoft.com/office/drawing/2014/main" xmlns="" val="3823492908"/>
                  </a:ext>
                </a:extLst>
              </a:tr>
              <a:tr h="251725">
                <a:tc>
                  <a:txBody>
                    <a:bodyPr/>
                    <a:lstStyle/>
                    <a:p>
                      <a:r>
                        <a:rPr lang="uk-UA" sz="1000">
                          <a:effectLst/>
                          <a:latin typeface="+mn-lt"/>
                        </a:rPr>
                        <a:t>10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ru-RU" sz="1050" dirty="0" err="1">
                          <a:effectLst/>
                          <a:latin typeface="+mn-lt"/>
                        </a:rPr>
                        <a:t>Сприймає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та емоційно </a:t>
                      </a:r>
                      <a:r>
                        <a:rPr lang="ru-RU" sz="1050" dirty="0" err="1">
                          <a:effectLst/>
                          <a:latin typeface="+mn-lt"/>
                        </a:rPr>
                        <a:t>реагує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на художній образ, </a:t>
                      </a:r>
                      <a:r>
                        <a:rPr lang="ru-RU" sz="1050" dirty="0" err="1">
                          <a:effectLst/>
                          <a:latin typeface="+mn-lt"/>
                        </a:rPr>
                        <a:t>елементарно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+mn-lt"/>
                        </a:rPr>
                        <a:t>аналізує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+mn-lt"/>
                        </a:rPr>
                        <a:t>засоби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художньої виразності у </a:t>
                      </a:r>
                      <a:r>
                        <a:rPr lang="ru-RU" sz="1050" dirty="0" err="1">
                          <a:effectLst/>
                          <a:latin typeface="+mn-lt"/>
                        </a:rPr>
                        <a:t>творах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різних видів і </a:t>
                      </a:r>
                      <a:r>
                        <a:rPr lang="ru-RU" sz="1050" dirty="0" err="1">
                          <a:effectLst/>
                          <a:latin typeface="+mn-lt"/>
                        </a:rPr>
                        <a:t>жанрів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extLst>
                  <a:ext uri="{0D108BD9-81ED-4DB2-BD59-A6C34878D82A}">
                    <a16:rowId xmlns:a16="http://schemas.microsoft.com/office/drawing/2014/main" xmlns="" val="3795153458"/>
                  </a:ext>
                </a:extLst>
              </a:tr>
              <a:tr h="174675">
                <a:tc>
                  <a:txBody>
                    <a:bodyPr/>
                    <a:lstStyle/>
                    <a:p>
                      <a:r>
                        <a:rPr lang="uk-UA" sz="1000">
                          <a:effectLst/>
                          <a:latin typeface="+mn-lt"/>
                        </a:rPr>
                        <a:t>11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ru-RU" sz="1050" dirty="0" err="1">
                          <a:effectLst/>
                          <a:latin typeface="+mn-lt"/>
                        </a:rPr>
                        <a:t>Вирізняє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+mn-lt"/>
                        </a:rPr>
                        <a:t>специфіку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музичного, </a:t>
                      </a:r>
                      <a:r>
                        <a:rPr lang="ru-RU" sz="1050" dirty="0" err="1">
                          <a:effectLst/>
                          <a:latin typeface="+mn-lt"/>
                        </a:rPr>
                        <a:t>танцювального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, театрального мистецтва</a:t>
                      </a: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extLst>
                  <a:ext uri="{0D108BD9-81ED-4DB2-BD59-A6C34878D82A}">
                    <a16:rowId xmlns:a16="http://schemas.microsoft.com/office/drawing/2014/main" xmlns="" val="2752760420"/>
                  </a:ext>
                </a:extLst>
              </a:tr>
              <a:tr h="174675">
                <a:tc>
                  <a:txBody>
                    <a:bodyPr/>
                    <a:lstStyle/>
                    <a:p>
                      <a:r>
                        <a:rPr lang="uk-UA" sz="1000" dirty="0">
                          <a:effectLst/>
                          <a:latin typeface="+mn-lt"/>
                        </a:rPr>
                        <a:t>12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ru-RU" sz="1050" dirty="0" err="1">
                          <a:effectLst/>
                          <a:latin typeface="+mn-lt"/>
                        </a:rPr>
                        <a:t>Розуміє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+mn-lt"/>
                        </a:rPr>
                        <a:t>призначення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+mn-lt"/>
                        </a:rPr>
                        <a:t>атрибутів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для музичної діяльності, здатна до реалізації </a:t>
                      </a:r>
                      <a:r>
                        <a:rPr lang="ru-RU" sz="1050" dirty="0" err="1">
                          <a:effectLst/>
                          <a:latin typeface="+mn-lt"/>
                        </a:rPr>
                        <a:t>творчого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задуму за їх допомогою</a:t>
                      </a: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extLst>
                  <a:ext uri="{0D108BD9-81ED-4DB2-BD59-A6C34878D82A}">
                    <a16:rowId xmlns:a16="http://schemas.microsoft.com/office/drawing/2014/main" xmlns="" val="2360114229"/>
                  </a:ext>
                </a:extLst>
              </a:tr>
              <a:tr h="214002">
                <a:tc>
                  <a:txBody>
                    <a:bodyPr/>
                    <a:lstStyle/>
                    <a:p>
                      <a:r>
                        <a:rPr lang="uk-UA" sz="1000">
                          <a:effectLst/>
                          <a:latin typeface="+mn-lt"/>
                        </a:rPr>
                        <a:t>13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  <a:latin typeface="+mn-lt"/>
                        </a:rPr>
                        <a:t>Має уявлення про музичну гру, пісню, хоровод, танець, інструментальну музику.</a:t>
                      </a:r>
                      <a:endParaRPr lang="ru-R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extLst>
                  <a:ext uri="{0D108BD9-81ED-4DB2-BD59-A6C34878D82A}">
                    <a16:rowId xmlns:a16="http://schemas.microsoft.com/office/drawing/2014/main" xmlns="" val="2920436657"/>
                  </a:ext>
                </a:extLst>
              </a:tr>
              <a:tr h="210175">
                <a:tc gridSpan="7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Навички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3890817"/>
                  </a:ext>
                </a:extLst>
              </a:tr>
              <a:tr h="202664">
                <a:tc>
                  <a:txBody>
                    <a:bodyPr/>
                    <a:lstStyle/>
                    <a:p>
                      <a:r>
                        <a:rPr lang="uk-UA" sz="1000">
                          <a:effectLst/>
                          <a:latin typeface="+mn-lt"/>
                        </a:rPr>
                        <a:t>14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ru-RU" sz="1050" dirty="0" err="1">
                          <a:effectLst/>
                          <a:latin typeface="+mn-lt"/>
                        </a:rPr>
                        <a:t>Пов’язує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+mn-lt"/>
                        </a:rPr>
                        <a:t>яскравість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образу, зміст твору зі звуками, ритмами, динамікою, темпом, рухами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extLst>
                  <a:ext uri="{0D108BD9-81ED-4DB2-BD59-A6C34878D82A}">
                    <a16:rowId xmlns:a16="http://schemas.microsoft.com/office/drawing/2014/main" xmlns="" val="888144933"/>
                  </a:ext>
                </a:extLst>
              </a:tr>
              <a:tr h="189159">
                <a:tc>
                  <a:txBody>
                    <a:bodyPr/>
                    <a:lstStyle/>
                    <a:p>
                      <a:r>
                        <a:rPr lang="uk-UA" sz="1000">
                          <a:effectLst/>
                          <a:latin typeface="+mn-lt"/>
                        </a:rPr>
                        <a:t>15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effectLst/>
                          <a:latin typeface="+mn-lt"/>
                        </a:rPr>
                        <a:t>Має </a:t>
                      </a:r>
                      <a:r>
                        <a:rPr lang="ru-RU" sz="1050" dirty="0" err="1">
                          <a:effectLst/>
                          <a:latin typeface="+mn-lt"/>
                        </a:rPr>
                        <a:t>найпростіші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навички виконавської культури та культури </a:t>
                      </a:r>
                      <a:r>
                        <a:rPr lang="ru-RU" sz="1050" dirty="0" err="1">
                          <a:effectLst/>
                          <a:latin typeface="+mn-lt"/>
                        </a:rPr>
                        <a:t>глядача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.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extLst>
                  <a:ext uri="{0D108BD9-81ED-4DB2-BD59-A6C34878D82A}">
                    <a16:rowId xmlns:a16="http://schemas.microsoft.com/office/drawing/2014/main" xmlns="" val="1613930632"/>
                  </a:ext>
                </a:extLst>
              </a:tr>
              <a:tr h="189159">
                <a:tc>
                  <a:txBody>
                    <a:bodyPr/>
                    <a:lstStyle/>
                    <a:p>
                      <a:r>
                        <a:rPr lang="uk-UA" sz="1000">
                          <a:effectLst/>
                          <a:latin typeface="+mn-lt"/>
                        </a:rPr>
                        <a:t>16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effectLst/>
                          <a:latin typeface="+mn-lt"/>
                        </a:rPr>
                        <a:t>Здатна </a:t>
                      </a:r>
                      <a:r>
                        <a:rPr lang="ru-RU" sz="1050" dirty="0" err="1">
                          <a:effectLst/>
                          <a:latin typeface="+mn-lt"/>
                        </a:rPr>
                        <a:t>розрізнити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+mn-lt"/>
                        </a:rPr>
                        <a:t>основні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жанри музики (</a:t>
                      </a:r>
                      <a:r>
                        <a:rPr lang="ru-RU" sz="1050" dirty="0" err="1">
                          <a:effectLst/>
                          <a:latin typeface="+mn-lt"/>
                        </a:rPr>
                        <a:t>вокальні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, </a:t>
                      </a:r>
                      <a:r>
                        <a:rPr lang="ru-RU" sz="1050" dirty="0" err="1">
                          <a:effectLst/>
                          <a:latin typeface="+mn-lt"/>
                        </a:rPr>
                        <a:t>інструментальні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).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extLst>
                  <a:ext uri="{0D108BD9-81ED-4DB2-BD59-A6C34878D82A}">
                    <a16:rowId xmlns:a16="http://schemas.microsoft.com/office/drawing/2014/main" xmlns="" val="185410057"/>
                  </a:ext>
                </a:extLst>
              </a:tr>
              <a:tr h="189159">
                <a:tc>
                  <a:txBody>
                    <a:bodyPr/>
                    <a:lstStyle/>
                    <a:p>
                      <a:r>
                        <a:rPr lang="uk-UA" sz="1000">
                          <a:effectLst/>
                          <a:latin typeface="+mn-lt"/>
                        </a:rPr>
                        <a:t>17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ru-RU" sz="1050" dirty="0" err="1">
                          <a:effectLst/>
                          <a:latin typeface="+mn-lt"/>
                        </a:rPr>
                        <a:t>Знаходить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+mn-lt"/>
                        </a:rPr>
                        <a:t>просту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+mn-lt"/>
                        </a:rPr>
                        <a:t>аналогію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+mn-lt"/>
                        </a:rPr>
                        <a:t>між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життям і змістом твору.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extLst>
                  <a:ext uri="{0D108BD9-81ED-4DB2-BD59-A6C34878D82A}">
                    <a16:rowId xmlns:a16="http://schemas.microsoft.com/office/drawing/2014/main" xmlns="" val="1451468660"/>
                  </a:ext>
                </a:extLst>
              </a:tr>
              <a:tr h="218426">
                <a:tc>
                  <a:txBody>
                    <a:bodyPr/>
                    <a:lstStyle/>
                    <a:p>
                      <a:r>
                        <a:rPr lang="uk-UA" sz="1000">
                          <a:effectLst/>
                          <a:latin typeface="+mn-lt"/>
                        </a:rPr>
                        <a:t>18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1050">
                          <a:effectLst/>
                          <a:latin typeface="+mn-lt"/>
                        </a:rPr>
                        <a:t>Має домірні вікові навички співу, слухання музики, музично-ритмічних рухів, гри на дитячих музичних інструментах. </a:t>
                      </a:r>
                      <a:endParaRPr lang="ru-R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 dirty="0">
                          <a:effectLst/>
                          <a:latin typeface="+mn-lt"/>
                        </a:rPr>
                        <a:t> 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extLst>
                  <a:ext uri="{0D108BD9-81ED-4DB2-BD59-A6C34878D82A}">
                    <a16:rowId xmlns:a16="http://schemas.microsoft.com/office/drawing/2014/main" xmlns="" val="1162796025"/>
                  </a:ext>
                </a:extLst>
              </a:tr>
              <a:tr h="225064">
                <a:tc>
                  <a:txBody>
                    <a:bodyPr/>
                    <a:lstStyle/>
                    <a:p>
                      <a:r>
                        <a:rPr lang="uk-UA" sz="1000">
                          <a:effectLst/>
                          <a:latin typeface="+mn-lt"/>
                        </a:rPr>
                        <a:t>19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1050" dirty="0">
                          <a:effectLst/>
                          <a:latin typeface="+mn-lt"/>
                        </a:rPr>
                        <a:t>Виявляє музикальність, уміння передавати настрій, емоції, почуття в музично-руховій і пісенній творчості, музикуванні та музичній грі.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 dirty="0">
                          <a:effectLst/>
                          <a:latin typeface="+mn-lt"/>
                        </a:rPr>
                        <a:t> 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extLst>
                  <a:ext uri="{0D108BD9-81ED-4DB2-BD59-A6C34878D82A}">
                    <a16:rowId xmlns:a16="http://schemas.microsoft.com/office/drawing/2014/main" xmlns="" val="3832441194"/>
                  </a:ext>
                </a:extLst>
              </a:tr>
              <a:tr h="186478">
                <a:tc>
                  <a:txBody>
                    <a:bodyPr/>
                    <a:lstStyle/>
                    <a:p>
                      <a:r>
                        <a:rPr lang="uk-UA" sz="1000">
                          <a:effectLst/>
                          <a:latin typeface="+mn-lt"/>
                        </a:rPr>
                        <a:t>20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1050" dirty="0">
                          <a:effectLst/>
                          <a:latin typeface="+mn-lt"/>
                        </a:rPr>
                        <a:t>Співпрацює з дітьми, зокрема з особливими освітніми потребами, й дорослими заради спільного успіху під час музичної діяльності, розваг, свят. 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 dirty="0">
                          <a:effectLst/>
                          <a:latin typeface="+mn-lt"/>
                        </a:rPr>
                        <a:t> 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 dirty="0">
                          <a:effectLst/>
                          <a:latin typeface="+mn-lt"/>
                        </a:rPr>
                        <a:t> 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extLst>
                  <a:ext uri="{0D108BD9-81ED-4DB2-BD59-A6C34878D82A}">
                    <a16:rowId xmlns:a16="http://schemas.microsoft.com/office/drawing/2014/main" xmlns="" val="3150711718"/>
                  </a:ext>
                </a:extLst>
              </a:tr>
              <a:tr h="309927">
                <a:tc>
                  <a:txBody>
                    <a:bodyPr/>
                    <a:lstStyle/>
                    <a:p>
                      <a:r>
                        <a:rPr lang="uk-UA" sz="1000">
                          <a:effectLst/>
                          <a:latin typeface="+mn-lt"/>
                        </a:rPr>
                        <a:t>21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1050" dirty="0">
                          <a:effectLst/>
                          <a:latin typeface="+mn-lt"/>
                        </a:rPr>
                        <a:t>Виявляє елементарні навички рефлексії — обмірковує з іншими свій мистецький досвід, враження, ставлення до музичної діяльності.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>
                          <a:effectLst/>
                          <a:latin typeface="+mn-lt"/>
                        </a:rPr>
                        <a:t> </a:t>
                      </a:r>
                      <a:endParaRPr lang="ru-RU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 dirty="0">
                          <a:effectLst/>
                          <a:latin typeface="+mn-lt"/>
                        </a:rPr>
                        <a:t> 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>
                  <a:txBody>
                    <a:bodyPr/>
                    <a:lstStyle/>
                    <a:p>
                      <a:r>
                        <a:rPr lang="uk-UA" sz="900" dirty="0">
                          <a:effectLst/>
                          <a:latin typeface="+mn-lt"/>
                        </a:rPr>
                        <a:t> 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extLst>
                  <a:ext uri="{0D108BD9-81ED-4DB2-BD59-A6C34878D82A}">
                    <a16:rowId xmlns:a16="http://schemas.microsoft.com/office/drawing/2014/main" xmlns="" val="2648424476"/>
                  </a:ext>
                </a:extLst>
              </a:tr>
              <a:tr h="189159">
                <a:tc gridSpan="2">
                  <a:txBody>
                    <a:bodyPr/>
                    <a:lstStyle/>
                    <a:p>
                      <a:r>
                        <a:rPr lang="uk-UA" sz="900" dirty="0">
                          <a:effectLst/>
                          <a:latin typeface="+mn-lt"/>
                        </a:rPr>
                        <a:t>Усього балів: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uk-UA" sz="900" dirty="0">
                          <a:effectLst/>
                          <a:latin typeface="+mn-lt"/>
                        </a:rPr>
                        <a:t> 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698311"/>
                  </a:ext>
                </a:extLst>
              </a:tr>
              <a:tr h="189159">
                <a:tc gridSpan="2">
                  <a:txBody>
                    <a:bodyPr/>
                    <a:lstStyle/>
                    <a:p>
                      <a:r>
                        <a:rPr lang="uk-UA" sz="900" dirty="0">
                          <a:effectLst/>
                          <a:latin typeface="+mn-lt"/>
                        </a:rPr>
                        <a:t>Середній бал: (загальна сума балів : кількість показників)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uk-UA" sz="900" dirty="0">
                          <a:effectLst/>
                          <a:latin typeface="+mn-lt"/>
                        </a:rPr>
                        <a:t> 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5" marR="359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077946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121767-30D4-47F1-AD43-51F71040B81D}"/>
              </a:ext>
            </a:extLst>
          </p:cNvPr>
          <p:cNvSpPr txBox="1"/>
          <p:nvPr/>
        </p:nvSpPr>
        <p:spPr>
          <a:xfrm>
            <a:off x="790112" y="-124287"/>
            <a:ext cx="5468645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900"/>
          </a:p>
          <a:p>
            <a:endParaRPr lang="ru-RU" sz="900"/>
          </a:p>
          <a:p>
            <a:r>
              <a:rPr lang="ru-RU" sz="1100"/>
              <a:t>Група: ___________________________________________</a:t>
            </a:r>
          </a:p>
          <a:p>
            <a:r>
              <a:rPr lang="ru-RU" sz="1100"/>
              <a:t>Прізвище, ім’я дитини: _______________________________</a:t>
            </a:r>
          </a:p>
          <a:p>
            <a:r>
              <a:rPr lang="ru-RU" sz="1100"/>
              <a:t>Повний вік дитини: _____ років ____ місяців</a:t>
            </a:r>
          </a:p>
          <a:p>
            <a:r>
              <a:rPr lang="ru-RU" sz="1100"/>
              <a:t>Дата заповнення: _______________________</a:t>
            </a:r>
            <a:endParaRPr lang="ru-RU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DE7811-9BCA-4493-A761-10114DAABFB7}"/>
              </a:ext>
            </a:extLst>
          </p:cNvPr>
          <p:cNvSpPr txBox="1"/>
          <p:nvPr/>
        </p:nvSpPr>
        <p:spPr>
          <a:xfrm>
            <a:off x="7821227" y="0"/>
            <a:ext cx="428791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  </a:t>
            </a:r>
            <a:r>
              <a:rPr lang="ru-RU" sz="1100" dirty="0"/>
              <a:t>1 – </a:t>
            </a:r>
            <a:r>
              <a:rPr lang="ru-RU" sz="1100" dirty="0" err="1"/>
              <a:t>ознака</a:t>
            </a:r>
            <a:r>
              <a:rPr lang="ru-RU" sz="1100" dirty="0"/>
              <a:t> не сформована</a:t>
            </a:r>
          </a:p>
          <a:p>
            <a:r>
              <a:rPr lang="ru-RU" sz="1100" dirty="0"/>
              <a:t>  2 – </a:t>
            </a:r>
            <a:r>
              <a:rPr lang="ru-RU" sz="1100" dirty="0" err="1"/>
              <a:t>ознака</a:t>
            </a:r>
            <a:r>
              <a:rPr lang="ru-RU" sz="1100" dirty="0"/>
              <a:t> виявляється фрагментарно, лише в </a:t>
            </a:r>
            <a:r>
              <a:rPr lang="ru-RU" sz="1100" dirty="0" err="1"/>
              <a:t>певних</a:t>
            </a:r>
            <a:r>
              <a:rPr lang="ru-RU" sz="1100" dirty="0"/>
              <a:t> </a:t>
            </a:r>
            <a:r>
              <a:rPr lang="ru-RU" sz="1100" dirty="0" err="1"/>
              <a:t>ситуаціях</a:t>
            </a:r>
            <a:endParaRPr lang="ru-RU" sz="1100" dirty="0"/>
          </a:p>
          <a:p>
            <a:r>
              <a:rPr lang="ru-RU" sz="1100" dirty="0"/>
              <a:t>  3 – </a:t>
            </a:r>
            <a:r>
              <a:rPr lang="ru-RU" sz="1100" dirty="0" err="1"/>
              <a:t>ознака</a:t>
            </a:r>
            <a:r>
              <a:rPr lang="ru-RU" sz="1100" dirty="0"/>
              <a:t> виявляється час від часу, </a:t>
            </a:r>
            <a:r>
              <a:rPr lang="ru-RU" sz="1100" dirty="0" err="1"/>
              <a:t>виражена</a:t>
            </a:r>
            <a:r>
              <a:rPr lang="ru-RU" sz="1100" dirty="0"/>
              <a:t> </a:t>
            </a:r>
            <a:r>
              <a:rPr lang="ru-RU" sz="1100" dirty="0" err="1"/>
              <a:t>неяскраво</a:t>
            </a:r>
            <a:endParaRPr lang="ru-RU" sz="1100" dirty="0"/>
          </a:p>
          <a:p>
            <a:r>
              <a:rPr lang="ru-RU" sz="1100" dirty="0"/>
              <a:t>  4 – </a:t>
            </a:r>
            <a:r>
              <a:rPr lang="ru-RU" sz="1100" dirty="0" err="1"/>
              <a:t>ознака</a:t>
            </a:r>
            <a:r>
              <a:rPr lang="ru-RU" sz="1100" dirty="0"/>
              <a:t> виявляється часто, але не </a:t>
            </a:r>
            <a:r>
              <a:rPr lang="ru-RU" sz="1100" dirty="0" err="1"/>
              <a:t>завжди</a:t>
            </a:r>
            <a:endParaRPr lang="ru-RU" sz="1100" dirty="0"/>
          </a:p>
          <a:p>
            <a:r>
              <a:rPr lang="ru-RU" sz="1100" dirty="0"/>
              <a:t>  5 – </a:t>
            </a:r>
            <a:r>
              <a:rPr lang="ru-RU" sz="1100" dirty="0" err="1"/>
              <a:t>ознака</a:t>
            </a:r>
            <a:r>
              <a:rPr lang="ru-RU" sz="1100" dirty="0"/>
              <a:t> сформована, виявляється </a:t>
            </a:r>
            <a:r>
              <a:rPr lang="ru-RU" sz="1100" dirty="0" err="1"/>
              <a:t>постійно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051248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2E60E3A-316A-4A83-9439-2F838AAFC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536"/>
            <a:ext cx="12192000" cy="6858000"/>
          </a:xfrm>
          <a:prstGeom prst="rect">
            <a:avLst/>
          </a:prstGeom>
        </p:spPr>
      </p:pic>
      <p:sp>
        <p:nvSpPr>
          <p:cNvPr id="2" name="Сувій: вертикальний 1">
            <a:extLst>
              <a:ext uri="{FF2B5EF4-FFF2-40B4-BE49-F238E27FC236}">
                <a16:creationId xmlns:a16="http://schemas.microsoft.com/office/drawing/2014/main" xmlns="" id="{7779F385-3D9E-40FC-8E32-7B250260D455}"/>
              </a:ext>
            </a:extLst>
          </p:cNvPr>
          <p:cNvSpPr/>
          <p:nvPr/>
        </p:nvSpPr>
        <p:spPr>
          <a:xfrm>
            <a:off x="1331650" y="461638"/>
            <a:ext cx="9206144" cy="5939162"/>
          </a:xfrm>
          <a:prstGeom prst="verticalScroll">
            <a:avLst/>
          </a:prstGeom>
          <a:solidFill>
            <a:srgbClr val="66CCFF">
              <a:alpha val="74902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Участь батьків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uk-UA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батьки підтримують формування мистецьких навичок;</a:t>
            </a:r>
            <a:endParaRPr lang="ru-RU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uk-UA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заохочують дитину займатися музичними видами діяльності;</a:t>
            </a:r>
            <a:endParaRPr lang="ru-RU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uk-UA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спостерігають, позитивно оцінюють та підтримують різноманітні музичні вподобання дитини;</a:t>
            </a:r>
            <a:endParaRPr lang="ru-RU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uk-UA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схвалюють вільне самовираження дитини;</a:t>
            </a:r>
            <a:endParaRPr lang="ru-RU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uk-UA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грають в акторів, ляльководів, учасників та ведучих концерту;</a:t>
            </a:r>
            <a:br>
              <a:rPr lang="uk-UA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експериментують із різними звуками;</a:t>
            </a:r>
            <a:endParaRPr lang="ru-RU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uk-UA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співають колискові;</a:t>
            </a:r>
            <a:endParaRPr lang="ru-RU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uk-UA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слухають музику з дитиною;</a:t>
            </a:r>
            <a:endParaRPr lang="ru-RU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uk-UA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переглядають спільно з дитиною мультфільми з гарною народною і</a:t>
            </a:r>
            <a:r>
              <a:rPr lang="ru-RU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сучасною музикою; </a:t>
            </a:r>
            <a:endParaRPr lang="ru-RU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uk-UA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влаштовують сімейні свята;</a:t>
            </a:r>
            <a:endParaRPr lang="ru-RU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uk-UA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відвідують із дитиною концерти, зокрема й онлайн;</a:t>
            </a:r>
            <a:endParaRPr lang="ru-RU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uk-UA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активно беруть участь у концертах, святах і дійствах, які організовує заклад дошкільної освіти;</a:t>
            </a:r>
            <a:endParaRPr lang="ru-RU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створюють умови, щоб дитина виявляла мистецьку компетентність в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житті та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побуті.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7760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2E60E3A-316A-4A83-9439-2F838AAFC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F87595D8-15F9-42A4-BDE8-936A9DD05B59}"/>
              </a:ext>
            </a:extLst>
          </p:cNvPr>
          <p:cNvSpPr/>
          <p:nvPr/>
        </p:nvSpPr>
        <p:spPr>
          <a:xfrm>
            <a:off x="3232951" y="452760"/>
            <a:ext cx="5726097" cy="1065321"/>
          </a:xfrm>
          <a:prstGeom prst="ellipse">
            <a:avLst/>
          </a:prstGeom>
          <a:solidFill>
            <a:srgbClr val="99FF66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ОСНОВНІ </a:t>
            </a:r>
          </a:p>
          <a:p>
            <a:pPr algn="ctr"/>
            <a:r>
              <a:rPr lang="uk-UA" sz="2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МУЗИЧНІ ЗДІБНОСТІ</a:t>
            </a:r>
            <a:endParaRPr lang="ru-RU" sz="24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00F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Стрічка: вигнута та нахилена вгору 4">
            <a:extLst>
              <a:ext uri="{FF2B5EF4-FFF2-40B4-BE49-F238E27FC236}">
                <a16:creationId xmlns:a16="http://schemas.microsoft.com/office/drawing/2014/main" xmlns="" id="{3F64512B-98F5-489F-B4BF-739F9CDAB608}"/>
              </a:ext>
            </a:extLst>
          </p:cNvPr>
          <p:cNvSpPr/>
          <p:nvPr/>
        </p:nvSpPr>
        <p:spPr>
          <a:xfrm>
            <a:off x="3391270" y="3524435"/>
            <a:ext cx="5495278" cy="1402672"/>
          </a:xfrm>
          <a:prstGeom prst="ellipseRibbon2">
            <a:avLst>
              <a:gd name="adj1" fmla="val 27778"/>
              <a:gd name="adj2" fmla="val 50000"/>
              <a:gd name="adj3" fmla="val 0"/>
            </a:avLst>
          </a:prstGeom>
          <a:solidFill>
            <a:srgbClr val="CC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chemeClr val="tx1"/>
                </a:solidFill>
              </a:rPr>
              <a:t>МУЗИЧНО – СЛУХОВІ </a:t>
            </a:r>
          </a:p>
          <a:p>
            <a:pPr algn="ctr"/>
            <a:r>
              <a:rPr lang="uk-UA" sz="2000" b="1" i="1" dirty="0">
                <a:solidFill>
                  <a:schemeClr val="tx1"/>
                </a:solidFill>
              </a:rPr>
              <a:t>УЯВЛЕННЯ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6" name="Стрічка: вигнута та нахилена вгору 5">
            <a:extLst>
              <a:ext uri="{FF2B5EF4-FFF2-40B4-BE49-F238E27FC236}">
                <a16:creationId xmlns:a16="http://schemas.microsoft.com/office/drawing/2014/main" xmlns="" id="{AD7C43E3-6ED3-44E6-A05B-ECBCE0059BA8}"/>
              </a:ext>
            </a:extLst>
          </p:cNvPr>
          <p:cNvSpPr/>
          <p:nvPr/>
        </p:nvSpPr>
        <p:spPr>
          <a:xfrm>
            <a:off x="417247" y="2121763"/>
            <a:ext cx="4820575" cy="1402672"/>
          </a:xfrm>
          <a:prstGeom prst="ellipseRibbon2">
            <a:avLst>
              <a:gd name="adj1" fmla="val 27532"/>
              <a:gd name="adj2" fmla="val 51473"/>
              <a:gd name="adj3" fmla="val 12500"/>
            </a:avLst>
          </a:prstGeom>
          <a:solidFill>
            <a:srgbClr val="CC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chemeClr val="tx1"/>
                </a:solidFill>
              </a:rPr>
              <a:t>ЛАДОТОНАЛЬНЕ </a:t>
            </a:r>
          </a:p>
          <a:p>
            <a:pPr algn="ctr"/>
            <a:r>
              <a:rPr lang="uk-UA" sz="2000" b="1" i="1" dirty="0">
                <a:solidFill>
                  <a:schemeClr val="tx1"/>
                </a:solidFill>
              </a:rPr>
              <a:t>ВІДЧУТТЯ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7" name="Стрічка: вигнута та нахилена вгору 6">
            <a:extLst>
              <a:ext uri="{FF2B5EF4-FFF2-40B4-BE49-F238E27FC236}">
                <a16:creationId xmlns:a16="http://schemas.microsoft.com/office/drawing/2014/main" xmlns="" id="{CE49A0BC-6F60-47DC-9006-26A135CEA017}"/>
              </a:ext>
            </a:extLst>
          </p:cNvPr>
          <p:cNvSpPr/>
          <p:nvPr/>
        </p:nvSpPr>
        <p:spPr>
          <a:xfrm>
            <a:off x="6718852" y="2121763"/>
            <a:ext cx="5055901" cy="1402672"/>
          </a:xfrm>
          <a:prstGeom prst="ellipseRibbon2">
            <a:avLst/>
          </a:prstGeom>
          <a:solidFill>
            <a:srgbClr val="CC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chemeClr val="tx1"/>
                </a:solidFill>
              </a:rPr>
              <a:t>МУЗИЧНО – РИТМІЧНЕ </a:t>
            </a:r>
          </a:p>
          <a:p>
            <a:pPr algn="ctr"/>
            <a:r>
              <a:rPr lang="uk-UA" sz="2000" b="1" i="1" dirty="0">
                <a:solidFill>
                  <a:schemeClr val="tx1"/>
                </a:solidFill>
              </a:rPr>
              <a:t>ПОЧУТТЯ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cxnSp>
        <p:nvCxnSpPr>
          <p:cNvPr id="11" name="Сполучна лінія: вигнута 10">
            <a:extLst>
              <a:ext uri="{FF2B5EF4-FFF2-40B4-BE49-F238E27FC236}">
                <a16:creationId xmlns:a16="http://schemas.microsoft.com/office/drawing/2014/main" xmlns="" id="{4468721A-C756-46E0-8FC7-877459624B89}"/>
              </a:ext>
            </a:extLst>
          </p:cNvPr>
          <p:cNvCxnSpPr>
            <a:cxnSpLocks/>
          </p:cNvCxnSpPr>
          <p:nvPr/>
        </p:nvCxnSpPr>
        <p:spPr>
          <a:xfrm flipV="1">
            <a:off x="3391270" y="1518081"/>
            <a:ext cx="2530136" cy="506028"/>
          </a:xfrm>
          <a:prstGeom prst="curvedConnector3">
            <a:avLst/>
          </a:prstGeom>
          <a:ln w="38100">
            <a:solidFill>
              <a:srgbClr val="FF5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получна лінія: вигнута 12">
            <a:extLst>
              <a:ext uri="{FF2B5EF4-FFF2-40B4-BE49-F238E27FC236}">
                <a16:creationId xmlns:a16="http://schemas.microsoft.com/office/drawing/2014/main" xmlns="" id="{7584415D-CBE4-4791-9849-0639E7803E69}"/>
              </a:ext>
            </a:extLst>
          </p:cNvPr>
          <p:cNvCxnSpPr>
            <a:cxnSpLocks/>
          </p:cNvCxnSpPr>
          <p:nvPr/>
        </p:nvCxnSpPr>
        <p:spPr>
          <a:xfrm>
            <a:off x="6241006" y="1518081"/>
            <a:ext cx="2858606" cy="506028"/>
          </a:xfrm>
          <a:prstGeom prst="curvedConnector3">
            <a:avLst>
              <a:gd name="adj1" fmla="val 50000"/>
            </a:avLst>
          </a:prstGeom>
          <a:ln w="38100">
            <a:solidFill>
              <a:srgbClr val="FF5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>
            <a:extLst>
              <a:ext uri="{FF2B5EF4-FFF2-40B4-BE49-F238E27FC236}">
                <a16:creationId xmlns:a16="http://schemas.microsoft.com/office/drawing/2014/main" xmlns="" id="{34FC4483-88C2-49D9-8452-A4C1FBEBC7D3}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6096000" y="1518081"/>
            <a:ext cx="0" cy="1910919"/>
          </a:xfrm>
          <a:prstGeom prst="straightConnector1">
            <a:avLst/>
          </a:prstGeom>
          <a:ln w="38100">
            <a:solidFill>
              <a:srgbClr val="FF5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845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2E60E3A-316A-4A83-9439-2F838AAFC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трілка: смугаста вправо 4">
            <a:extLst>
              <a:ext uri="{FF2B5EF4-FFF2-40B4-BE49-F238E27FC236}">
                <a16:creationId xmlns:a16="http://schemas.microsoft.com/office/drawing/2014/main" xmlns="" id="{5627B16B-C198-4FC5-AFB1-2B80D0207CFD}"/>
              </a:ext>
            </a:extLst>
          </p:cNvPr>
          <p:cNvSpPr/>
          <p:nvPr/>
        </p:nvSpPr>
        <p:spPr>
          <a:xfrm>
            <a:off x="435006" y="79899"/>
            <a:ext cx="5660994" cy="2547891"/>
          </a:xfrm>
          <a:prstGeom prst="stripedRightArrow">
            <a:avLst>
              <a:gd name="adj1" fmla="val 65225"/>
              <a:gd name="adj2" fmla="val 24048"/>
            </a:avLst>
          </a:prstGeom>
          <a:solidFill>
            <a:srgbClr val="FFE699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6600CC"/>
                </a:solidFill>
              </a:rPr>
              <a:t>Ладотональне</a:t>
            </a:r>
            <a:r>
              <a:rPr lang="ru-RU" b="1" dirty="0">
                <a:solidFill>
                  <a:srgbClr val="6600CC"/>
                </a:solidFill>
              </a:rPr>
              <a:t> відчуття ( </a:t>
            </a:r>
            <a:r>
              <a:rPr lang="ru-RU" b="1" dirty="0" err="1">
                <a:solidFill>
                  <a:srgbClr val="6600CC"/>
                </a:solidFill>
              </a:rPr>
              <a:t>ладовисотний</a:t>
            </a:r>
            <a:r>
              <a:rPr lang="ru-RU" b="1" dirty="0">
                <a:solidFill>
                  <a:srgbClr val="6600CC"/>
                </a:solidFill>
              </a:rPr>
              <a:t> слух) –  </a:t>
            </a:r>
            <a:r>
              <a:rPr lang="ru-RU" dirty="0">
                <a:solidFill>
                  <a:schemeClr val="tx1"/>
                </a:solidFill>
              </a:rPr>
              <a:t>це </a:t>
            </a:r>
            <a:r>
              <a:rPr lang="ru-RU" dirty="0" err="1">
                <a:solidFill>
                  <a:schemeClr val="tx1"/>
                </a:solidFill>
              </a:rPr>
              <a:t>емоційне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переживання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емоційна</a:t>
            </a:r>
            <a:r>
              <a:rPr lang="ru-RU" dirty="0">
                <a:solidFill>
                  <a:schemeClr val="tx1"/>
                </a:solidFill>
              </a:rPr>
              <a:t> здатність </a:t>
            </a:r>
            <a:r>
              <a:rPr lang="ru-RU" dirty="0" err="1">
                <a:solidFill>
                  <a:schemeClr val="tx1"/>
                </a:solidFill>
              </a:rPr>
              <a:t>розрізняти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ладові</a:t>
            </a:r>
            <a:r>
              <a:rPr lang="ru-RU" dirty="0">
                <a:solidFill>
                  <a:schemeClr val="tx1"/>
                </a:solidFill>
              </a:rPr>
              <a:t> функції звуків мелодії. </a:t>
            </a:r>
            <a:r>
              <a:rPr lang="ru-RU" dirty="0" err="1">
                <a:solidFill>
                  <a:schemeClr val="tx1"/>
                </a:solidFill>
              </a:rPr>
              <a:t>Цю</a:t>
            </a:r>
            <a:r>
              <a:rPr lang="ru-RU" dirty="0">
                <a:solidFill>
                  <a:schemeClr val="tx1"/>
                </a:solidFill>
              </a:rPr>
              <a:t> здатність можна </a:t>
            </a:r>
            <a:r>
              <a:rPr lang="ru-RU" dirty="0" err="1">
                <a:solidFill>
                  <a:schemeClr val="tx1"/>
                </a:solidFill>
              </a:rPr>
              <a:t>назвати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емоційним</a:t>
            </a:r>
            <a:r>
              <a:rPr lang="ru-RU" dirty="0">
                <a:solidFill>
                  <a:schemeClr val="tx1"/>
                </a:solidFill>
              </a:rPr>
              <a:t> компонентом музичного слуху.</a:t>
            </a:r>
          </a:p>
        </p:txBody>
      </p:sp>
      <p:sp>
        <p:nvSpPr>
          <p:cNvPr id="6" name="Стрілка: смугаста вправо 5">
            <a:extLst>
              <a:ext uri="{FF2B5EF4-FFF2-40B4-BE49-F238E27FC236}">
                <a16:creationId xmlns:a16="http://schemas.microsoft.com/office/drawing/2014/main" xmlns="" id="{81ED9521-8C82-4AB2-9999-A7CD2271D85C}"/>
              </a:ext>
            </a:extLst>
          </p:cNvPr>
          <p:cNvSpPr/>
          <p:nvPr/>
        </p:nvSpPr>
        <p:spPr>
          <a:xfrm>
            <a:off x="3089429" y="2112887"/>
            <a:ext cx="5131293" cy="2627789"/>
          </a:xfrm>
          <a:prstGeom prst="stripedRightArrow">
            <a:avLst>
              <a:gd name="adj1" fmla="val 60794"/>
              <a:gd name="adj2" fmla="val 26825"/>
            </a:avLst>
          </a:prstGeom>
          <a:solidFill>
            <a:srgbClr val="FFE699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6600CC"/>
                </a:solidFill>
              </a:rPr>
              <a:t>Музично-</a:t>
            </a:r>
            <a:r>
              <a:rPr lang="ru-RU" b="1" dirty="0" err="1">
                <a:solidFill>
                  <a:srgbClr val="6600CC"/>
                </a:solidFill>
              </a:rPr>
              <a:t>слухові</a:t>
            </a:r>
            <a:r>
              <a:rPr lang="ru-RU" b="1" dirty="0">
                <a:solidFill>
                  <a:srgbClr val="6600CC"/>
                </a:solidFill>
              </a:rPr>
              <a:t> уявлення –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це </a:t>
            </a:r>
            <a:r>
              <a:rPr lang="ru-RU" dirty="0" err="1">
                <a:solidFill>
                  <a:schemeClr val="tx1"/>
                </a:solidFill>
              </a:rPr>
              <a:t>довільне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користування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слуховими</a:t>
            </a:r>
            <a:r>
              <a:rPr lang="ru-RU" dirty="0">
                <a:solidFill>
                  <a:schemeClr val="tx1"/>
                </a:solidFill>
              </a:rPr>
              <a:t> уявленнями, що </a:t>
            </a:r>
            <a:r>
              <a:rPr lang="ru-RU" dirty="0" err="1">
                <a:solidFill>
                  <a:schemeClr val="tx1"/>
                </a:solidFill>
              </a:rPr>
              <a:t>відображають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звуковисотний</a:t>
            </a:r>
            <a:r>
              <a:rPr lang="ru-RU" dirty="0">
                <a:solidFill>
                  <a:schemeClr val="tx1"/>
                </a:solidFill>
              </a:rPr>
              <a:t> слух. Це </a:t>
            </a:r>
            <a:r>
              <a:rPr lang="ru-RU" dirty="0" err="1">
                <a:solidFill>
                  <a:schemeClr val="tx1"/>
                </a:solidFill>
              </a:rPr>
              <a:t>слуховий</a:t>
            </a:r>
            <a:r>
              <a:rPr lang="ru-RU" dirty="0">
                <a:solidFill>
                  <a:schemeClr val="tx1"/>
                </a:solidFill>
              </a:rPr>
              <a:t> компонент музичного слуху.</a:t>
            </a:r>
          </a:p>
        </p:txBody>
      </p:sp>
      <p:sp>
        <p:nvSpPr>
          <p:cNvPr id="7" name="Стрілка: смугаста вправо 6">
            <a:extLst>
              <a:ext uri="{FF2B5EF4-FFF2-40B4-BE49-F238E27FC236}">
                <a16:creationId xmlns:a16="http://schemas.microsoft.com/office/drawing/2014/main" xmlns="" id="{0126E849-730B-46FF-966F-EB9B3B2F1962}"/>
              </a:ext>
            </a:extLst>
          </p:cNvPr>
          <p:cNvSpPr/>
          <p:nvPr/>
        </p:nvSpPr>
        <p:spPr>
          <a:xfrm>
            <a:off x="5983549" y="4230211"/>
            <a:ext cx="5131294" cy="2627789"/>
          </a:xfrm>
          <a:prstGeom prst="stripedRightArrow">
            <a:avLst>
              <a:gd name="adj1" fmla="val 57648"/>
              <a:gd name="adj2" fmla="val 30243"/>
            </a:avLst>
          </a:prstGeom>
          <a:solidFill>
            <a:srgbClr val="FFE699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Музично-</a:t>
            </a:r>
            <a:r>
              <a:rPr lang="ru-RU" b="1" dirty="0" err="1">
                <a:solidFill>
                  <a:srgbClr val="7030A0"/>
                </a:solidFill>
              </a:rPr>
              <a:t>ритмічне</a:t>
            </a:r>
            <a:r>
              <a:rPr lang="ru-RU" b="1" dirty="0">
                <a:solidFill>
                  <a:srgbClr val="7030A0"/>
                </a:solidFill>
              </a:rPr>
              <a:t> почуття –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це почуття емоційної виразності музичного ритму і його точного </a:t>
            </a:r>
            <a:r>
              <a:rPr lang="ru-RU" dirty="0" err="1">
                <a:solidFill>
                  <a:schemeClr val="tx1"/>
                </a:solidFill>
              </a:rPr>
              <a:t>відтворення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08199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2E60E3A-316A-4A83-9439-2F838AAFC04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184B2A1-80CD-4036-B61B-648D5A1D1CBD}"/>
              </a:ext>
            </a:extLst>
          </p:cNvPr>
          <p:cNvSpPr txBox="1"/>
          <p:nvPr/>
        </p:nvSpPr>
        <p:spPr>
          <a:xfrm>
            <a:off x="825623" y="479394"/>
            <a:ext cx="10842916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9900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Ладове почуття</a:t>
            </a:r>
            <a:r>
              <a:rPr lang="ru-RU" sz="2000" dirty="0">
                <a:solidFill>
                  <a:srgbClr val="9900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може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розвиватися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під час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співу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коли діти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прислухаються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і до себе, і один до одного,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контролюють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слухом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правильність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інтонації.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A2C164B-5E05-4506-B096-E09C3172A0D2}"/>
              </a:ext>
            </a:extLst>
          </p:cNvPr>
          <p:cNvSpPr txBox="1"/>
          <p:nvPr/>
        </p:nvSpPr>
        <p:spPr>
          <a:xfrm>
            <a:off x="825623" y="1455939"/>
            <a:ext cx="10342486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9900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Музично-</a:t>
            </a:r>
            <a:r>
              <a:rPr lang="ru-RU" sz="2000" b="1" i="1" dirty="0" err="1">
                <a:solidFill>
                  <a:srgbClr val="9900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слухові</a:t>
            </a:r>
            <a:r>
              <a:rPr lang="ru-RU" sz="2000" b="1" i="1" dirty="0">
                <a:solidFill>
                  <a:srgbClr val="9900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уявлення</a:t>
            </a:r>
            <a:r>
              <a:rPr lang="ru-RU" sz="2000" dirty="0">
                <a:solidFill>
                  <a:srgbClr val="9900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розвиваються у видах діяльності, які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вимагають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розрізнення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відтворення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мелодії на слух. Ця здатність розвивається, перш за все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 процесі занять 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спів</a:t>
            </a:r>
            <a:r>
              <a:rPr lang="uk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ом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також під час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гр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звуковисотн</a:t>
            </a:r>
            <a:r>
              <a:rPr lang="uk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их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музичних інструментах.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2B3C926-7593-4D19-A6E6-00724628619C}"/>
              </a:ext>
            </a:extLst>
          </p:cNvPr>
          <p:cNvSpPr txBox="1"/>
          <p:nvPr/>
        </p:nvSpPr>
        <p:spPr>
          <a:xfrm>
            <a:off x="825623" y="2847982"/>
            <a:ext cx="10972800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Відчуття ритму</a:t>
            </a:r>
            <a:r>
              <a:rPr lang="ru-RU" sz="20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розвивається, перш за все, у музично-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ритмічних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рухах, відповідних за характером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емоційному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забарвленню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музики.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7F5A3C5-5182-43D5-B8F7-E7870132795B}"/>
              </a:ext>
            </a:extLst>
          </p:cNvPr>
          <p:cNvSpPr txBox="1"/>
          <p:nvPr/>
        </p:nvSpPr>
        <p:spPr>
          <a:xfrm>
            <a:off x="1073426" y="3815939"/>
            <a:ext cx="10505660" cy="3323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Важливо </a:t>
            </a:r>
            <a:r>
              <a:rPr lang="ru-RU" sz="20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пам'ятати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ru-RU" sz="20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Музичні здібності можуть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розкриватися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по-різному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 кожної дитини.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Раннє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виявлення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підтримка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музичних здібностей може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сприяти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їхньому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подальшому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розвитку.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Музика може не лише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приносити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радість дітям, але й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впливати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їхні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когнітивні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емоційні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соціальні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навички.</a:t>
            </a:r>
          </a:p>
          <a:p>
            <a:pPr>
              <a:lnSpc>
                <a:spcPct val="150000"/>
              </a:lnSpc>
            </a:pPr>
            <a:r>
              <a:rPr lang="ru-RU" sz="1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004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підготовка 8">
            <a:extLst>
              <a:ext uri="{FF2B5EF4-FFF2-40B4-BE49-F238E27FC236}">
                <a16:creationId xmlns:a16="http://schemas.microsoft.com/office/drawing/2014/main" xmlns="" id="{B566349E-D8C3-4542-989A-D22C6E5585D3}"/>
              </a:ext>
            </a:extLst>
          </p:cNvPr>
          <p:cNvSpPr/>
          <p:nvPr/>
        </p:nvSpPr>
        <p:spPr>
          <a:xfrm>
            <a:off x="106533" y="1888655"/>
            <a:ext cx="6457022" cy="781235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ідготовка 9">
            <a:extLst>
              <a:ext uri="{FF2B5EF4-FFF2-40B4-BE49-F238E27FC236}">
                <a16:creationId xmlns:a16="http://schemas.microsoft.com/office/drawing/2014/main" xmlns="" id="{645A55B2-0052-42EE-BCA0-97691475FF42}"/>
              </a:ext>
            </a:extLst>
          </p:cNvPr>
          <p:cNvSpPr/>
          <p:nvPr/>
        </p:nvSpPr>
        <p:spPr>
          <a:xfrm>
            <a:off x="4944862" y="1890945"/>
            <a:ext cx="7140605" cy="68129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2E60E3A-316A-4A83-9439-2F838AAFC04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7815C24-AD7A-413E-8B9D-AD577D3ABBF7}"/>
              </a:ext>
            </a:extLst>
          </p:cNvPr>
          <p:cNvSpPr txBox="1"/>
          <p:nvPr/>
        </p:nvSpPr>
        <p:spPr>
          <a:xfrm>
            <a:off x="1118586" y="585926"/>
            <a:ext cx="10786370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. </a:t>
            </a:r>
          </a:p>
          <a:p>
            <a:pPr algn="ctr"/>
            <a:endParaRPr lang="ru-RU" sz="500" b="1" i="1" dirty="0">
              <a:solidFill>
                <a:srgbClr val="C00000"/>
              </a:solidFill>
            </a:endParaRPr>
          </a:p>
          <a:p>
            <a:pPr algn="ctr"/>
            <a:endParaRPr lang="ru-RU" sz="2000" b="1" i="1" dirty="0">
              <a:solidFill>
                <a:srgbClr val="C00000"/>
              </a:solidFill>
            </a:endParaRPr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Моніторинг музичної компетентності дітей дошкільного віку 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потрібно  </a:t>
            </a:r>
            <a:r>
              <a:rPr lang="ru-RU" sz="2000" b="1" i="1" dirty="0" err="1">
                <a:solidFill>
                  <a:srgbClr val="C00000"/>
                </a:solidFill>
              </a:rPr>
              <a:t>проводити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двічі</a:t>
            </a:r>
            <a:r>
              <a:rPr lang="ru-RU" sz="2000" b="1" i="1" dirty="0">
                <a:solidFill>
                  <a:srgbClr val="C00000"/>
                </a:solidFill>
              </a:rPr>
              <a:t> на рік.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E1A995D-E4DE-41A9-8714-0C4312CEB4A2}"/>
              </a:ext>
            </a:extLst>
          </p:cNvPr>
          <p:cNvSpPr txBox="1"/>
          <p:nvPr/>
        </p:nvSpPr>
        <p:spPr>
          <a:xfrm>
            <a:off x="763480" y="674703"/>
            <a:ext cx="5332519" cy="5793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1050" dirty="0"/>
          </a:p>
          <a:p>
            <a:r>
              <a:rPr lang="ru-RU" dirty="0" err="1"/>
              <a:t>Результати</a:t>
            </a:r>
            <a:r>
              <a:rPr lang="ru-RU" dirty="0"/>
              <a:t> моніторингу, який </a:t>
            </a:r>
            <a:r>
              <a:rPr lang="ru-RU" dirty="0" err="1"/>
              <a:t>проводять</a:t>
            </a:r>
            <a:r>
              <a:rPr lang="ru-RU" dirty="0"/>
              <a:t> на початку </a:t>
            </a:r>
            <a:r>
              <a:rPr lang="ru-RU" dirty="0" err="1"/>
              <a:t>навчального</a:t>
            </a:r>
            <a:r>
              <a:rPr lang="ru-RU" dirty="0"/>
              <a:t> року, мають бути спрямовані на: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/>
              <a:t>корегування</a:t>
            </a:r>
            <a:r>
              <a:rPr lang="ru-RU" dirty="0"/>
              <a:t> (за потреби) перспективного плану, </a:t>
            </a:r>
            <a:r>
              <a:rPr lang="ru-RU" dirty="0" err="1"/>
              <a:t>розроблення</a:t>
            </a:r>
            <a:r>
              <a:rPr lang="ru-RU" dirty="0"/>
              <a:t> календарного плану;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/>
              <a:t>розроблення</a:t>
            </a:r>
            <a:r>
              <a:rPr lang="ru-RU" dirty="0"/>
              <a:t> змісту індивідуальної роботи з дітьми з урахуванням </a:t>
            </a:r>
            <a:r>
              <a:rPr lang="ru-RU" dirty="0" err="1"/>
              <a:t>усіх</a:t>
            </a:r>
            <a:r>
              <a:rPr lang="ru-RU" dirty="0"/>
              <a:t> видів музичної діяльності;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/>
              <a:t>визначення</a:t>
            </a:r>
            <a:r>
              <a:rPr lang="ru-RU" dirty="0"/>
              <a:t> завдань різного </a:t>
            </a:r>
            <a:r>
              <a:rPr lang="ru-RU" dirty="0" err="1"/>
              <a:t>ступеня</a:t>
            </a:r>
            <a:r>
              <a:rPr lang="ru-RU" dirty="0"/>
              <a:t> складності за </a:t>
            </a:r>
            <a:r>
              <a:rPr lang="ru-RU" dirty="0" err="1"/>
              <a:t>різними</a:t>
            </a:r>
            <a:r>
              <a:rPr lang="ru-RU" dirty="0"/>
              <a:t> видами музичної діяльності та формами організації дітей на </a:t>
            </a:r>
            <a:r>
              <a:rPr lang="ru-RU" dirty="0" err="1"/>
              <a:t>заняттях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виокремлення</a:t>
            </a:r>
            <a:r>
              <a:rPr lang="ru-RU" dirty="0"/>
              <a:t> завдань, які діти </a:t>
            </a:r>
            <a:r>
              <a:rPr lang="ru-RU" dirty="0" err="1"/>
              <a:t>виконуватимуть</a:t>
            </a:r>
            <a:r>
              <a:rPr lang="ru-RU" dirty="0"/>
              <a:t> фронтально, невеликими </a:t>
            </a:r>
            <a:r>
              <a:rPr lang="ru-RU" dirty="0" err="1"/>
              <a:t>підгрупами</a:t>
            </a:r>
            <a:r>
              <a:rPr lang="ru-RU" dirty="0"/>
              <a:t>, </a:t>
            </a:r>
            <a:r>
              <a:rPr lang="ru-RU" dirty="0" err="1"/>
              <a:t>індивідуально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/>
              <a:t>розподіл</a:t>
            </a:r>
            <a:r>
              <a:rPr lang="ru-RU" dirty="0"/>
              <a:t> музичних занять за видами   (</a:t>
            </a:r>
            <a:r>
              <a:rPr lang="ru-RU" dirty="0" err="1"/>
              <a:t>особливу</a:t>
            </a:r>
            <a:r>
              <a:rPr lang="ru-RU" dirty="0"/>
              <a:t> увагу слід </a:t>
            </a:r>
            <a:r>
              <a:rPr lang="ru-RU" dirty="0" err="1"/>
              <a:t>приділити</a:t>
            </a:r>
            <a:r>
              <a:rPr lang="ru-RU" dirty="0"/>
              <a:t> </a:t>
            </a:r>
            <a:r>
              <a:rPr lang="ru-RU" dirty="0" err="1"/>
              <a:t>домінантним</a:t>
            </a:r>
            <a:r>
              <a:rPr lang="ru-RU" dirty="0"/>
              <a:t> </a:t>
            </a:r>
            <a:r>
              <a:rPr lang="ru-RU" dirty="0" err="1"/>
              <a:t>заняттям</a:t>
            </a:r>
            <a:r>
              <a:rPr lang="ru-RU" dirty="0"/>
              <a:t>);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DED7965-C42D-4C18-A521-BFA0DD16817B}"/>
              </a:ext>
            </a:extLst>
          </p:cNvPr>
          <p:cNvSpPr txBox="1"/>
          <p:nvPr/>
        </p:nvSpPr>
        <p:spPr>
          <a:xfrm>
            <a:off x="6096000" y="674703"/>
            <a:ext cx="5332519" cy="6070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1050" dirty="0"/>
          </a:p>
          <a:p>
            <a:r>
              <a:rPr lang="ru-RU" dirty="0" err="1"/>
              <a:t>Результати</a:t>
            </a:r>
            <a:r>
              <a:rPr lang="ru-RU" dirty="0"/>
              <a:t> моніторингу, який </a:t>
            </a:r>
            <a:r>
              <a:rPr lang="ru-RU" dirty="0" err="1"/>
              <a:t>проводять</a:t>
            </a:r>
            <a:r>
              <a:rPr lang="ru-RU" dirty="0"/>
              <a:t> у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року, мають бути спрямовані на: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/>
              <a:t>розроблення</a:t>
            </a:r>
            <a:r>
              <a:rPr lang="ru-RU" dirty="0"/>
              <a:t> плану індивідуальної роботи з дітьми впродовж </a:t>
            </a:r>
            <a:r>
              <a:rPr lang="ru-RU" dirty="0" err="1"/>
              <a:t>літнього</a:t>
            </a:r>
            <a:r>
              <a:rPr lang="ru-RU" dirty="0"/>
              <a:t> періоду та </a:t>
            </a:r>
            <a:r>
              <a:rPr lang="ru-RU" dirty="0" err="1"/>
              <a:t>проектування</a:t>
            </a:r>
            <a:r>
              <a:rPr lang="ru-RU" dirty="0"/>
              <a:t> перспективного плану на </a:t>
            </a:r>
            <a:r>
              <a:rPr lang="ru-RU" dirty="0" err="1"/>
              <a:t>наступний</a:t>
            </a:r>
            <a:r>
              <a:rPr lang="ru-RU" dirty="0"/>
              <a:t> </a:t>
            </a:r>
            <a:r>
              <a:rPr lang="ru-RU" dirty="0" err="1"/>
              <a:t>навчальний</a:t>
            </a:r>
            <a:r>
              <a:rPr lang="ru-RU" dirty="0"/>
              <a:t> рік;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/>
              <a:t>знаходження</a:t>
            </a:r>
            <a:r>
              <a:rPr lang="ru-RU" dirty="0"/>
              <a:t> </a:t>
            </a:r>
            <a:r>
              <a:rPr lang="ru-RU" dirty="0" err="1"/>
              <a:t>ефективніших</a:t>
            </a:r>
            <a:r>
              <a:rPr lang="ru-RU" dirty="0"/>
              <a:t> та </a:t>
            </a:r>
            <a:r>
              <a:rPr lang="ru-RU" dirty="0" err="1"/>
              <a:t>результативніших</a:t>
            </a:r>
            <a:r>
              <a:rPr lang="ru-RU" dirty="0"/>
              <a:t> методів і прийомів роботи з дітьми, зокрема й для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труднощів</a:t>
            </a:r>
            <a:r>
              <a:rPr lang="ru-RU" dirty="0"/>
              <a:t> у </a:t>
            </a:r>
            <a:r>
              <a:rPr lang="ru-RU" dirty="0" err="1"/>
              <a:t>певному</a:t>
            </a:r>
            <a:r>
              <a:rPr lang="ru-RU" dirty="0"/>
              <a:t> </a:t>
            </a:r>
            <a:r>
              <a:rPr lang="ru-RU" dirty="0" err="1"/>
              <a:t>виді</a:t>
            </a:r>
            <a:r>
              <a:rPr lang="ru-RU" dirty="0"/>
              <a:t> музичної діяльності кожної </a:t>
            </a:r>
            <a:r>
              <a:rPr lang="ru-RU" dirty="0" err="1"/>
              <a:t>конкретної</a:t>
            </a:r>
            <a:r>
              <a:rPr lang="ru-RU" dirty="0"/>
              <a:t> дитини;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/>
              <a:t>придбання</a:t>
            </a:r>
            <a:r>
              <a:rPr lang="ru-RU" dirty="0"/>
              <a:t> та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музично-</a:t>
            </a:r>
            <a:r>
              <a:rPr lang="ru-RU" dirty="0" err="1"/>
              <a:t>дидактичних</a:t>
            </a:r>
            <a:r>
              <a:rPr lang="ru-RU" dirty="0"/>
              <a:t> ігор, </a:t>
            </a:r>
            <a:r>
              <a:rPr lang="ru-RU" dirty="0" err="1"/>
              <a:t>посібників</a:t>
            </a:r>
            <a:r>
              <a:rPr lang="ru-RU" dirty="0"/>
              <a:t> певного музичного </a:t>
            </a:r>
            <a:r>
              <a:rPr lang="ru-RU" dirty="0" err="1"/>
              <a:t>спрямування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/>
              <a:t>добір</a:t>
            </a:r>
            <a:r>
              <a:rPr lang="ru-RU" dirty="0"/>
              <a:t> матеріалів для </a:t>
            </a:r>
            <a:r>
              <a:rPr lang="ru-RU" dirty="0" err="1"/>
              <a:t>консультування</a:t>
            </a:r>
            <a:r>
              <a:rPr lang="ru-RU" dirty="0"/>
              <a:t> </a:t>
            </a:r>
            <a:r>
              <a:rPr lang="ru-RU" dirty="0" err="1"/>
              <a:t>педагогів</a:t>
            </a:r>
            <a:r>
              <a:rPr lang="ru-RU" dirty="0"/>
              <a:t> та батьків з найбільш </a:t>
            </a:r>
            <a:r>
              <a:rPr lang="ru-RU" dirty="0" err="1"/>
              <a:t>складних</a:t>
            </a:r>
            <a:r>
              <a:rPr lang="ru-RU" dirty="0"/>
              <a:t> питань музичного виховання дітей.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CB09E8B-572F-4C7A-A8CA-D3287120A839}"/>
              </a:ext>
            </a:extLst>
          </p:cNvPr>
          <p:cNvSpPr txBox="1"/>
          <p:nvPr/>
        </p:nvSpPr>
        <p:spPr>
          <a:xfrm>
            <a:off x="763479" y="112404"/>
            <a:ext cx="108662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000" b="1" dirty="0"/>
          </a:p>
          <a:p>
            <a:pPr algn="ctr"/>
            <a:r>
              <a:rPr lang="ru-RU" sz="2000" b="1" i="1" dirty="0"/>
              <a:t>Мета моніторингу </a:t>
            </a:r>
            <a:r>
              <a:rPr lang="ru-RU" sz="2000" dirty="0"/>
              <a:t>— </a:t>
            </a:r>
            <a:r>
              <a:rPr lang="ru-RU" sz="2000" dirty="0" err="1"/>
              <a:t>одержати</a:t>
            </a:r>
            <a:r>
              <a:rPr lang="ru-RU" sz="2000" dirty="0"/>
              <a:t> </a:t>
            </a:r>
            <a:r>
              <a:rPr lang="ru-RU" sz="2000" b="1" i="1" dirty="0" err="1"/>
              <a:t>достовірні</a:t>
            </a:r>
            <a:r>
              <a:rPr lang="ru-RU" sz="2000" b="1" i="1" dirty="0"/>
              <a:t> дані </a:t>
            </a:r>
            <a:r>
              <a:rPr lang="ru-RU" sz="2000" dirty="0"/>
              <a:t>про </a:t>
            </a:r>
            <a:r>
              <a:rPr lang="ru-RU" sz="2000" dirty="0" err="1"/>
              <a:t>рівень</a:t>
            </a:r>
            <a:r>
              <a:rPr lang="ru-RU" sz="2000" dirty="0"/>
              <a:t> розвитку кожної дитини, </a:t>
            </a:r>
          </a:p>
          <a:p>
            <a:pPr algn="ctr"/>
            <a:r>
              <a:rPr lang="ru-RU" sz="2000" dirty="0" err="1"/>
              <a:t>сформованості</a:t>
            </a:r>
            <a:r>
              <a:rPr lang="ru-RU" sz="2000" dirty="0"/>
              <a:t> в неї тих чи тих умінь і навичок.</a:t>
            </a:r>
          </a:p>
        </p:txBody>
      </p:sp>
    </p:spTree>
    <p:extLst>
      <p:ext uri="{BB962C8B-B14F-4D97-AF65-F5344CB8AC3E}">
        <p14:creationId xmlns:p14="http://schemas.microsoft.com/office/powerpoint/2010/main" val="2573758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2E60E3A-316A-4A83-9439-2F838AAFC04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9467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313939B-498A-4B06-A527-3C9C364BC3A5}"/>
              </a:ext>
            </a:extLst>
          </p:cNvPr>
          <p:cNvSpPr txBox="1"/>
          <p:nvPr/>
        </p:nvSpPr>
        <p:spPr>
          <a:xfrm>
            <a:off x="683581" y="319596"/>
            <a:ext cx="10466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000" dirty="0"/>
              <a:t>Моніторинг музичної компетентності дітей дошкільного віку потрібно </a:t>
            </a:r>
            <a:r>
              <a:rPr lang="ru-RU" sz="2000" dirty="0" err="1"/>
              <a:t>проводити</a:t>
            </a:r>
            <a:r>
              <a:rPr lang="ru-RU" sz="2000" dirty="0"/>
              <a:t> </a:t>
            </a:r>
          </a:p>
          <a:p>
            <a:pPr algn="ctr"/>
            <a:r>
              <a:rPr lang="ru-RU" sz="2000" dirty="0"/>
              <a:t>у </a:t>
            </a:r>
            <a:r>
              <a:rPr lang="ru-RU" sz="2000" dirty="0" err="1"/>
              <a:t>звичній</a:t>
            </a:r>
            <a:r>
              <a:rPr lang="ru-RU" sz="2000" dirty="0"/>
              <a:t> для дітей </a:t>
            </a:r>
            <a:r>
              <a:rPr lang="ru-RU" sz="2000" dirty="0" err="1"/>
              <a:t>обстановці</a:t>
            </a:r>
            <a:r>
              <a:rPr lang="ru-RU" sz="2000" dirty="0"/>
              <a:t>, не </a:t>
            </a:r>
            <a:r>
              <a:rPr lang="ru-RU" sz="2000" dirty="0" err="1"/>
              <a:t>порушуючи</a:t>
            </a:r>
            <a:r>
              <a:rPr lang="ru-RU" sz="2000" dirty="0"/>
              <a:t> освітній процес , </a:t>
            </a:r>
            <a:r>
              <a:rPr lang="ru-RU" sz="2000" dirty="0" err="1"/>
              <a:t>упродовж</a:t>
            </a:r>
            <a:r>
              <a:rPr lang="ru-RU" sz="2000" dirty="0"/>
              <a:t> занять та поза ними.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9CDA3F-E744-4EF5-8EAC-C717225E46DC}"/>
              </a:ext>
            </a:extLst>
          </p:cNvPr>
          <p:cNvSpPr txBox="1"/>
          <p:nvPr/>
        </p:nvSpPr>
        <p:spPr>
          <a:xfrm>
            <a:off x="887766" y="1027482"/>
            <a:ext cx="104667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000" dirty="0"/>
              <a:t>Під час проведення </a:t>
            </a:r>
            <a:r>
              <a:rPr lang="ru-RU" sz="2000" dirty="0" err="1"/>
              <a:t>звичайного</a:t>
            </a:r>
            <a:r>
              <a:rPr lang="ru-RU" sz="2000" dirty="0"/>
              <a:t> заняття можна </a:t>
            </a:r>
            <a:r>
              <a:rPr lang="ru-RU" sz="2000" dirty="0" err="1"/>
              <a:t>використати</a:t>
            </a:r>
            <a:r>
              <a:rPr lang="ru-RU" sz="2000" dirty="0"/>
              <a:t> </a:t>
            </a:r>
            <a:r>
              <a:rPr lang="ru-RU" sz="2000" dirty="0" err="1"/>
              <a:t>кілька</a:t>
            </a:r>
            <a:r>
              <a:rPr lang="ru-RU" sz="2000" dirty="0"/>
              <a:t> спеціальних  завдань, які </a:t>
            </a:r>
            <a:r>
              <a:rPr lang="ru-RU" sz="2000" dirty="0" err="1"/>
              <a:t>допоможуть</a:t>
            </a:r>
            <a:r>
              <a:rPr lang="ru-RU" sz="2000" dirty="0"/>
              <a:t> </a:t>
            </a:r>
            <a:r>
              <a:rPr lang="ru-RU" sz="2000" dirty="0" err="1"/>
              <a:t>розкрити</a:t>
            </a:r>
            <a:r>
              <a:rPr lang="ru-RU" sz="2000" dirty="0"/>
              <a:t> індивідуальні особливості музичного розвитку кожної дитини.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7362DA4-1566-4FA9-92C2-187D7AC4A7C3}"/>
              </a:ext>
            </a:extLst>
          </p:cNvPr>
          <p:cNvSpPr txBox="1"/>
          <p:nvPr/>
        </p:nvSpPr>
        <p:spPr>
          <a:xfrm>
            <a:off x="1180730" y="1828800"/>
            <a:ext cx="96322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000" dirty="0"/>
              <a:t>Моніторинг можна </a:t>
            </a:r>
            <a:r>
              <a:rPr lang="ru-RU" sz="2000" dirty="0" err="1"/>
              <a:t>проводити</a:t>
            </a:r>
            <a:r>
              <a:rPr lang="ru-RU" sz="2000" dirty="0"/>
              <a:t> , </a:t>
            </a:r>
            <a:r>
              <a:rPr lang="ru-RU" sz="2000" dirty="0" err="1"/>
              <a:t>використовуючи</a:t>
            </a:r>
            <a:r>
              <a:rPr lang="ru-RU" sz="2000" dirty="0"/>
              <a:t> </a:t>
            </a:r>
            <a:r>
              <a:rPr lang="ru-RU" sz="2000" dirty="0" err="1"/>
              <a:t>вивчений</a:t>
            </a:r>
            <a:r>
              <a:rPr lang="ru-RU" sz="2000" dirty="0"/>
              <a:t> з дітьми </a:t>
            </a:r>
            <a:r>
              <a:rPr lang="ru-RU" sz="2000" dirty="0" err="1"/>
              <a:t>матеріал</a:t>
            </a:r>
            <a:r>
              <a:rPr lang="ru-RU" sz="2000" dirty="0"/>
              <a:t> </a:t>
            </a:r>
          </a:p>
          <a:p>
            <a:pPr algn="ctr"/>
            <a:r>
              <a:rPr lang="ru-RU" sz="2000" dirty="0"/>
              <a:t>чи </a:t>
            </a:r>
            <a:r>
              <a:rPr lang="ru-RU" sz="2000" dirty="0" err="1"/>
              <a:t>дати</a:t>
            </a:r>
            <a:r>
              <a:rPr lang="ru-RU" sz="2000" dirty="0"/>
              <a:t> завдання,  </a:t>
            </a:r>
            <a:r>
              <a:rPr lang="ru-RU" sz="2000" dirty="0" err="1"/>
              <a:t>подібні</a:t>
            </a:r>
            <a:r>
              <a:rPr lang="ru-RU" sz="2000" dirty="0"/>
              <a:t> до тих, які діти вже </a:t>
            </a:r>
            <a:r>
              <a:rPr lang="ru-RU" sz="2000" dirty="0" err="1"/>
              <a:t>знають</a:t>
            </a:r>
            <a:r>
              <a:rPr lang="ru-RU" sz="2000" dirty="0"/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CF06E18-8B64-4E17-86ED-295A1D57EF45}"/>
              </a:ext>
            </a:extLst>
          </p:cNvPr>
          <p:cNvSpPr txBox="1"/>
          <p:nvPr/>
        </p:nvSpPr>
        <p:spPr>
          <a:xfrm>
            <a:off x="2183907" y="2536686"/>
            <a:ext cx="8300621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Це </a:t>
            </a:r>
            <a:r>
              <a:rPr lang="ru-RU" sz="2000" b="1" dirty="0" err="1">
                <a:solidFill>
                  <a:srgbClr val="C0000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дає</a:t>
            </a:r>
            <a:r>
              <a:rPr lang="ru-RU" sz="2000" b="1" dirty="0">
                <a:solidFill>
                  <a:srgbClr val="C0000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 змогу:</a:t>
            </a:r>
            <a:endParaRPr lang="ru-RU" sz="20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i="1" dirty="0">
                <a:effectLst/>
                <a:ea typeface="Georgia" panose="02040502050405020303" pitchFamily="18" charset="0"/>
                <a:cs typeface="Georgia" panose="02040502050405020303" pitchFamily="18" charset="0"/>
              </a:rPr>
              <a:t>музичному </a:t>
            </a:r>
            <a:r>
              <a:rPr lang="ru-RU" sz="2000" b="1" i="1" dirty="0" err="1">
                <a:effectLst/>
                <a:ea typeface="Georgia" panose="02040502050405020303" pitchFamily="18" charset="0"/>
                <a:cs typeface="Georgia" panose="02040502050405020303" pitchFamily="18" charset="0"/>
              </a:rPr>
              <a:t>керівникові</a:t>
            </a:r>
            <a:r>
              <a:rPr lang="ru-RU" sz="2000" b="1" i="1" dirty="0">
                <a:effectLst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ru-RU" sz="2000" i="1" dirty="0">
                <a:effectLst/>
                <a:ea typeface="Georgia" panose="02040502050405020303" pitchFamily="18" charset="0"/>
                <a:cs typeface="Georgia" panose="02040502050405020303" pitchFamily="18" charset="0"/>
              </a:rPr>
              <a:t>—</a:t>
            </a:r>
            <a:r>
              <a:rPr lang="ru-RU" sz="2000" dirty="0">
                <a:effectLst/>
                <a:ea typeface="Georgia" panose="02040502050405020303" pitchFamily="18" charset="0"/>
                <a:cs typeface="Georgia" panose="02040502050405020303" pitchFamily="18" charset="0"/>
              </a:rPr>
              <a:t> не </a:t>
            </a:r>
            <a:r>
              <a:rPr lang="ru-RU" sz="2000" dirty="0" err="1">
                <a:effectLst/>
                <a:ea typeface="Georgia" panose="02040502050405020303" pitchFamily="18" charset="0"/>
                <a:cs typeface="Georgia" panose="02040502050405020303" pitchFamily="18" charset="0"/>
              </a:rPr>
              <a:t>витрачати</a:t>
            </a:r>
            <a:r>
              <a:rPr lang="ru-RU" sz="2000" dirty="0">
                <a:effectLst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ru-RU" sz="2000" dirty="0" err="1">
                <a:effectLst/>
                <a:ea typeface="Georgia" panose="02040502050405020303" pitchFamily="18" charset="0"/>
                <a:cs typeface="Georgia" panose="02040502050405020303" pitchFamily="18" charset="0"/>
              </a:rPr>
              <a:t>зайвий</a:t>
            </a:r>
            <a:r>
              <a:rPr lang="ru-RU" sz="2000" dirty="0">
                <a:effectLst/>
                <a:ea typeface="Georgia" panose="02040502050405020303" pitchFamily="18" charset="0"/>
                <a:cs typeface="Georgia" panose="02040502050405020303" pitchFamily="18" charset="0"/>
              </a:rPr>
              <a:t> час ;</a:t>
            </a:r>
            <a:r>
              <a:rPr lang="ru-RU" sz="2000" i="1" dirty="0">
                <a:effectLst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i="1" dirty="0">
                <a:effectLst/>
                <a:ea typeface="Georgia" panose="02040502050405020303" pitchFamily="18" charset="0"/>
                <a:cs typeface="Georgia" panose="02040502050405020303" pitchFamily="18" charset="0"/>
              </a:rPr>
              <a:t>дітям</a:t>
            </a:r>
            <a:r>
              <a:rPr lang="ru-RU" sz="2000" i="1" dirty="0">
                <a:effectLst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ru-RU" sz="2000" dirty="0">
                <a:effectLst/>
                <a:ea typeface="Georgia" panose="02040502050405020303" pitchFamily="18" charset="0"/>
                <a:cs typeface="Georgia" panose="02040502050405020303" pitchFamily="18" charset="0"/>
              </a:rPr>
              <a:t>— не </a:t>
            </a:r>
            <a:r>
              <a:rPr lang="ru-RU" sz="2000" dirty="0" err="1">
                <a:effectLst/>
                <a:ea typeface="Georgia" panose="02040502050405020303" pitchFamily="18" charset="0"/>
                <a:cs typeface="Georgia" panose="02040502050405020303" pitchFamily="18" charset="0"/>
              </a:rPr>
              <a:t>відчувати</a:t>
            </a:r>
            <a:r>
              <a:rPr lang="ru-RU" sz="2000" dirty="0">
                <a:effectLst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ru-RU" sz="2000" dirty="0" err="1">
                <a:effectLst/>
                <a:ea typeface="Georgia" panose="02040502050405020303" pitchFamily="18" charset="0"/>
                <a:cs typeface="Georgia" panose="02040502050405020303" pitchFamily="18" charset="0"/>
              </a:rPr>
              <a:t>напруження</a:t>
            </a:r>
            <a:r>
              <a:rPr lang="ru-RU" sz="2000" dirty="0">
                <a:effectLst/>
                <a:ea typeface="Georgia" panose="02040502050405020303" pitchFamily="18" charset="0"/>
                <a:cs typeface="Georgia" panose="02040502050405020303" pitchFamily="18" charset="0"/>
              </a:rPr>
              <a:t>, адже вони не </a:t>
            </a:r>
            <a:r>
              <a:rPr lang="ru-RU" sz="2000" dirty="0" err="1">
                <a:effectLst/>
                <a:ea typeface="Georgia" panose="02040502050405020303" pitchFamily="18" charset="0"/>
                <a:cs typeface="Georgia" panose="02040502050405020303" pitchFamily="18" charset="0"/>
              </a:rPr>
              <a:t>усвідомлюватимуть</a:t>
            </a:r>
            <a:r>
              <a:rPr lang="ru-RU" sz="2000" dirty="0">
                <a:effectLst/>
                <a:ea typeface="Georgia" panose="02040502050405020303" pitchFamily="18" charset="0"/>
                <a:cs typeface="Georgia" panose="02040502050405020303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effectLst/>
                <a:ea typeface="Georgia" panose="02040502050405020303" pitchFamily="18" charset="0"/>
                <a:cs typeface="Georgia" panose="02040502050405020303" pitchFamily="18" charset="0"/>
              </a:rPr>
              <a:t>                 що </a:t>
            </a:r>
            <a:r>
              <a:rPr lang="ru-RU" sz="2000" dirty="0" err="1">
                <a:effectLst/>
                <a:ea typeface="Georgia" panose="02040502050405020303" pitchFamily="18" charset="0"/>
                <a:cs typeface="Georgia" panose="02040502050405020303" pitchFamily="18" charset="0"/>
              </a:rPr>
              <a:t>їхні</a:t>
            </a:r>
            <a:r>
              <a:rPr lang="ru-RU" sz="2000" dirty="0">
                <a:effectLst/>
                <a:ea typeface="Georgia" panose="02040502050405020303" pitchFamily="18" charset="0"/>
                <a:cs typeface="Georgia" panose="02040502050405020303" pitchFamily="18" charset="0"/>
              </a:rPr>
              <a:t> здібності або уміння </a:t>
            </a:r>
            <a:r>
              <a:rPr lang="ru-RU" sz="2000" dirty="0" err="1">
                <a:effectLst/>
                <a:ea typeface="Georgia" panose="02040502050405020303" pitchFamily="18" charset="0"/>
                <a:cs typeface="Georgia" panose="02040502050405020303" pitchFamily="18" charset="0"/>
              </a:rPr>
              <a:t>спеціально</a:t>
            </a:r>
            <a:r>
              <a:rPr lang="ru-RU" sz="2000" dirty="0">
                <a:effectLst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ru-RU" sz="2000" dirty="0" err="1">
                <a:effectLst/>
                <a:ea typeface="Georgia" panose="02040502050405020303" pitchFamily="18" charset="0"/>
                <a:cs typeface="Georgia" panose="02040502050405020303" pitchFamily="18" charset="0"/>
              </a:rPr>
              <a:t>пере­віряють</a:t>
            </a:r>
            <a:r>
              <a:rPr lang="ru-RU" sz="2000" dirty="0">
                <a:effectLst/>
                <a:ea typeface="Georgia" panose="02040502050405020303" pitchFamily="18" charset="0"/>
                <a:cs typeface="Georgia" panose="02040502050405020303" pitchFamily="18" charset="0"/>
              </a:rPr>
              <a:t>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746D0B0-C149-46FD-AA43-4B61BEA955BB}"/>
              </a:ext>
            </a:extLst>
          </p:cNvPr>
          <p:cNvSpPr txBox="1"/>
          <p:nvPr/>
        </p:nvSpPr>
        <p:spPr>
          <a:xfrm>
            <a:off x="887766" y="4492101"/>
            <a:ext cx="1052891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b="1" dirty="0">
                <a:effectLst/>
                <a:ea typeface="Georgia" panose="02040502050405020303" pitchFamily="18" charset="0"/>
                <a:cs typeface="Georgia" panose="02040502050405020303" pitchFamily="18" charset="0"/>
              </a:rPr>
              <a:t>Моніторинг</a:t>
            </a:r>
            <a:r>
              <a:rPr lang="ru-RU" sz="2000" b="1" dirty="0">
                <a:effectLst/>
                <a:ea typeface="Georgia" panose="02040502050405020303" pitchFamily="18" charset="0"/>
                <a:cs typeface="Georgia" panose="02040502050405020303" pitchFamily="18" charset="0"/>
              </a:rPr>
              <a:t> музичного розвитку дітей </a:t>
            </a:r>
            <a:r>
              <a:rPr lang="uk-UA" sz="2000" b="1" dirty="0">
                <a:effectLst/>
                <a:ea typeface="Georgia" panose="02040502050405020303" pitchFamily="18" charset="0"/>
                <a:cs typeface="Georgia" panose="02040502050405020303" pitchFamily="18" charset="0"/>
              </a:rPr>
              <a:t>проводиться</a:t>
            </a:r>
            <a:r>
              <a:rPr lang="ru-RU" sz="2000" b="1" dirty="0">
                <a:effectLst/>
                <a:ea typeface="Georgia" panose="02040502050405020303" pitchFamily="18" charset="0"/>
                <a:cs typeface="Georgia" panose="02040502050405020303" pitchFamily="18" charset="0"/>
              </a:rPr>
              <a:t> за такими видами музичної діяльності: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>
                <a:effectLst/>
                <a:ea typeface="Georgia" panose="02040502050405020303" pitchFamily="18" charset="0"/>
                <a:cs typeface="Georgia" panose="02040502050405020303" pitchFamily="18" charset="0"/>
              </a:rPr>
              <a:t>слухан­ня музики;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err="1">
                <a:ea typeface="Georgia" panose="02040502050405020303" pitchFamily="18" charset="0"/>
                <a:cs typeface="Georgia" panose="02040502050405020303" pitchFamily="18" charset="0"/>
              </a:rPr>
              <a:t>с</a:t>
            </a:r>
            <a:r>
              <a:rPr lang="ru-RU" sz="2000" dirty="0" err="1">
                <a:effectLst/>
                <a:ea typeface="Georgia" panose="02040502050405020303" pitchFamily="18" charset="0"/>
                <a:cs typeface="Georgia" panose="02040502050405020303" pitchFamily="18" charset="0"/>
              </a:rPr>
              <a:t>піви</a:t>
            </a:r>
            <a:r>
              <a:rPr lang="ru-RU" sz="2000" dirty="0">
                <a:ea typeface="Georgia" panose="02040502050405020303" pitchFamily="18" charset="0"/>
                <a:cs typeface="Georgia" panose="02040502050405020303" pitchFamily="18" charset="0"/>
              </a:rPr>
              <a:t>;</a:t>
            </a:r>
            <a:endParaRPr lang="ru-RU" sz="2000" dirty="0">
              <a:effectLst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>
                <a:effectLst/>
                <a:ea typeface="Georgia" panose="02040502050405020303" pitchFamily="18" charset="0"/>
                <a:cs typeface="Georgia" panose="02040502050405020303" pitchFamily="18" charset="0"/>
              </a:rPr>
              <a:t>музично-</a:t>
            </a:r>
            <a:r>
              <a:rPr lang="ru-RU" sz="2000" dirty="0" err="1">
                <a:effectLst/>
                <a:ea typeface="Georgia" panose="02040502050405020303" pitchFamily="18" charset="0"/>
                <a:cs typeface="Georgia" panose="02040502050405020303" pitchFamily="18" charset="0"/>
              </a:rPr>
              <a:t>ритмічні</a:t>
            </a:r>
            <a:r>
              <a:rPr lang="ru-RU" sz="2000" dirty="0">
                <a:effectLst/>
                <a:ea typeface="Georgia" panose="02040502050405020303" pitchFamily="18" charset="0"/>
                <a:cs typeface="Georgia" panose="02040502050405020303" pitchFamily="18" charset="0"/>
              </a:rPr>
              <a:t> рухи ;</a:t>
            </a:r>
            <a:endParaRPr lang="ru-RU" sz="2000" dirty="0"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>
                <a:effectLst/>
                <a:ea typeface="Georgia" panose="02040502050405020303" pitchFamily="18" charset="0"/>
                <a:cs typeface="Georgia" panose="02040502050405020303" pitchFamily="18" charset="0"/>
              </a:rPr>
              <a:t>гра на музичних інструментах </a:t>
            </a:r>
            <a:r>
              <a:rPr lang="uk-UA" sz="1800" dirty="0"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934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2E60E3A-316A-4A83-9439-2F838AAFC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C1CA984-3797-46D9-AAE7-56CDCD74DCDA}"/>
              </a:ext>
            </a:extLst>
          </p:cNvPr>
          <p:cNvSpPr txBox="1"/>
          <p:nvPr/>
        </p:nvSpPr>
        <p:spPr>
          <a:xfrm>
            <a:off x="1029810" y="621437"/>
            <a:ext cx="10582182" cy="2814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В </a:t>
            </a:r>
            <a:r>
              <a:rPr lang="ru-RU" sz="2000" dirty="0" err="1"/>
              <a:t>оновленій</a:t>
            </a:r>
            <a:r>
              <a:rPr lang="ru-RU" sz="2000" dirty="0"/>
              <a:t> </a:t>
            </a:r>
            <a:r>
              <a:rPr lang="ru-RU" sz="2000" b="1" dirty="0"/>
              <a:t>Програмі «Дитина» </a:t>
            </a:r>
            <a:r>
              <a:rPr lang="ru-RU" sz="2000" dirty="0"/>
              <a:t>для дітей </a:t>
            </a:r>
            <a:r>
              <a:rPr lang="ru-RU" sz="2000" dirty="0" err="1"/>
              <a:t>віком</a:t>
            </a:r>
            <a:r>
              <a:rPr lang="ru-RU" sz="2000" dirty="0"/>
              <a:t> від 2 до 7 років , </a:t>
            </a:r>
            <a:r>
              <a:rPr lang="ru-RU" sz="2000" dirty="0" err="1"/>
              <a:t>зазначені</a:t>
            </a:r>
            <a:r>
              <a:rPr lang="ru-RU" sz="2000" dirty="0"/>
              <a:t> </a:t>
            </a:r>
            <a:r>
              <a:rPr lang="ru-RU" sz="2000" b="1" dirty="0" err="1"/>
              <a:t>освітні</a:t>
            </a:r>
            <a:r>
              <a:rPr lang="ru-RU" sz="2000" b="1" dirty="0"/>
              <a:t> завдання </a:t>
            </a:r>
          </a:p>
          <a:p>
            <a:pPr>
              <a:lnSpc>
                <a:spcPct val="150000"/>
              </a:lnSpc>
            </a:pPr>
            <a:r>
              <a:rPr lang="ru-RU" sz="2000" b="1" dirty="0"/>
              <a:t>та </a:t>
            </a:r>
            <a:r>
              <a:rPr lang="ru-RU" sz="2000" b="1" dirty="0" err="1"/>
              <a:t>результати</a:t>
            </a:r>
            <a:r>
              <a:rPr lang="ru-RU" sz="2000" b="1" dirty="0"/>
              <a:t> освітнього процесу </a:t>
            </a:r>
            <a:r>
              <a:rPr lang="ru-RU" sz="2000" dirty="0"/>
              <a:t>з </a:t>
            </a:r>
            <a:r>
              <a:rPr lang="ru-RU" sz="2000" dirty="0" err="1"/>
              <a:t>підрозділу</a:t>
            </a:r>
            <a:r>
              <a:rPr lang="ru-RU" sz="2000" dirty="0"/>
              <a:t> «Музика» для кожної вікової групи, за якими визначають </a:t>
            </a:r>
            <a:r>
              <a:rPr lang="ru-RU" sz="2000" dirty="0" err="1"/>
              <a:t>динаміку</a:t>
            </a:r>
            <a:r>
              <a:rPr lang="ru-RU" sz="2000" dirty="0"/>
              <a:t> музичного розвитку кожної дитини. </a:t>
            </a:r>
          </a:p>
          <a:p>
            <a:pPr>
              <a:lnSpc>
                <a:spcPct val="150000"/>
              </a:lnSpc>
            </a:pPr>
            <a:r>
              <a:rPr lang="ru-RU" sz="2000" dirty="0" err="1"/>
              <a:t>Показники</a:t>
            </a:r>
            <a:r>
              <a:rPr lang="ru-RU" sz="2000" dirty="0"/>
              <a:t> рівня </a:t>
            </a:r>
            <a:r>
              <a:rPr lang="ru-RU" sz="2000" dirty="0" err="1"/>
              <a:t>сформованості</a:t>
            </a:r>
            <a:r>
              <a:rPr lang="ru-RU" sz="2000" dirty="0"/>
              <a:t> </a:t>
            </a:r>
            <a:r>
              <a:rPr lang="ru-RU" sz="2000" dirty="0" err="1"/>
              <a:t>компетенцій</a:t>
            </a:r>
            <a:r>
              <a:rPr lang="ru-RU" sz="2000" dirty="0"/>
              <a:t> дітей максимально </a:t>
            </a:r>
            <a:r>
              <a:rPr lang="ru-RU" sz="2000" dirty="0" err="1"/>
              <a:t>враховують</a:t>
            </a:r>
            <a:r>
              <a:rPr lang="ru-RU" sz="2000" dirty="0"/>
              <a:t> індивідуальні особливості та можливості дітей певного року життя, </a:t>
            </a:r>
            <a:r>
              <a:rPr lang="ru-RU" sz="2000" dirty="0" err="1"/>
              <a:t>базуються</a:t>
            </a:r>
            <a:r>
              <a:rPr lang="ru-RU" sz="2000" dirty="0"/>
              <a:t> на вже реально </a:t>
            </a:r>
            <a:r>
              <a:rPr lang="ru-RU" sz="2000" dirty="0" err="1"/>
              <a:t>накопиченому</a:t>
            </a:r>
            <a:r>
              <a:rPr lang="ru-RU" sz="2000" dirty="0"/>
              <a:t> </a:t>
            </a:r>
            <a:r>
              <a:rPr lang="ru-RU" sz="2000" dirty="0" err="1"/>
              <a:t>дитиною</a:t>
            </a:r>
            <a:r>
              <a:rPr lang="ru-RU" sz="2000" dirty="0"/>
              <a:t> </a:t>
            </a:r>
            <a:r>
              <a:rPr lang="ru-RU" sz="2000" dirty="0" err="1"/>
              <a:t>досвіді</a:t>
            </a:r>
            <a:r>
              <a:rPr lang="ru-RU" sz="2000" dirty="0"/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296CF49-D09E-44D6-850C-AE9832905B84}"/>
              </a:ext>
            </a:extLst>
          </p:cNvPr>
          <p:cNvSpPr txBox="1"/>
          <p:nvPr/>
        </p:nvSpPr>
        <p:spPr>
          <a:xfrm>
            <a:off x="5255581" y="3773010"/>
            <a:ext cx="6835805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i="1" dirty="0" err="1"/>
              <a:t>Володіння</a:t>
            </a:r>
            <a:r>
              <a:rPr lang="ru-RU" sz="2000" i="1" dirty="0"/>
              <a:t> ними надасть змогу музичному </a:t>
            </a:r>
            <a:r>
              <a:rPr lang="ru-RU" sz="2000" i="1" dirty="0" err="1"/>
              <a:t>керівнику</a:t>
            </a:r>
            <a:r>
              <a:rPr lang="ru-RU" sz="2000" i="1" dirty="0"/>
              <a:t> </a:t>
            </a:r>
          </a:p>
          <a:p>
            <a:pPr>
              <a:lnSpc>
                <a:spcPct val="150000"/>
              </a:lnSpc>
            </a:pPr>
            <a:r>
              <a:rPr lang="ru-RU" sz="2000" i="1" dirty="0" err="1"/>
              <a:t>чітко</a:t>
            </a:r>
            <a:r>
              <a:rPr lang="ru-RU" sz="2000" i="1" dirty="0"/>
              <a:t> </a:t>
            </a:r>
            <a:r>
              <a:rPr lang="ru-RU" sz="2000" i="1" dirty="0" err="1"/>
              <a:t>сформулювати</a:t>
            </a:r>
            <a:r>
              <a:rPr lang="ru-RU" sz="2000" i="1" dirty="0"/>
              <a:t> завдання, </a:t>
            </a:r>
            <a:r>
              <a:rPr lang="ru-RU" sz="2000" i="1" dirty="0" err="1"/>
              <a:t>планувати</a:t>
            </a:r>
            <a:r>
              <a:rPr lang="ru-RU" sz="2000" i="1" dirty="0"/>
              <a:t> свою роботу </a:t>
            </a:r>
          </a:p>
          <a:p>
            <a:pPr>
              <a:lnSpc>
                <a:spcPct val="150000"/>
              </a:lnSpc>
            </a:pPr>
            <a:r>
              <a:rPr lang="ru-RU" sz="2000" i="1" dirty="0"/>
              <a:t>з дітьми </a:t>
            </a:r>
            <a:r>
              <a:rPr lang="ru-RU" sz="2000" i="1" dirty="0" err="1"/>
              <a:t>усіх</a:t>
            </a:r>
            <a:r>
              <a:rPr lang="ru-RU" sz="2000" i="1" dirty="0"/>
              <a:t> вікових груп.</a:t>
            </a:r>
          </a:p>
        </p:txBody>
      </p:sp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xmlns="" id="{36197731-847D-4C62-AF51-EB521E2A0DDA}"/>
              </a:ext>
            </a:extLst>
          </p:cNvPr>
          <p:cNvCxnSpPr>
            <a:cxnSpLocks/>
          </p:cNvCxnSpPr>
          <p:nvPr/>
        </p:nvCxnSpPr>
        <p:spPr>
          <a:xfrm flipH="1">
            <a:off x="5175682" y="3986074"/>
            <a:ext cx="1" cy="121655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86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xmlns="" id="{71A59786-E3AF-4452-9ED1-3FAC68775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088911"/>
              </p:ext>
            </p:extLst>
          </p:nvPr>
        </p:nvGraphicFramePr>
        <p:xfrm>
          <a:off x="115410" y="515229"/>
          <a:ext cx="11993726" cy="625843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7841">
                  <a:extLst>
                    <a:ext uri="{9D8B030D-6E8A-4147-A177-3AD203B41FA5}">
                      <a16:colId xmlns:a16="http://schemas.microsoft.com/office/drawing/2014/main" xmlns="" val="2206035679"/>
                    </a:ext>
                  </a:extLst>
                </a:gridCol>
                <a:gridCol w="2205542">
                  <a:extLst>
                    <a:ext uri="{9D8B030D-6E8A-4147-A177-3AD203B41FA5}">
                      <a16:colId xmlns:a16="http://schemas.microsoft.com/office/drawing/2014/main" xmlns="" val="1104185756"/>
                    </a:ext>
                  </a:extLst>
                </a:gridCol>
                <a:gridCol w="407841">
                  <a:extLst>
                    <a:ext uri="{9D8B030D-6E8A-4147-A177-3AD203B41FA5}">
                      <a16:colId xmlns:a16="http://schemas.microsoft.com/office/drawing/2014/main" xmlns="" val="1836084250"/>
                    </a:ext>
                  </a:extLst>
                </a:gridCol>
                <a:gridCol w="407841">
                  <a:extLst>
                    <a:ext uri="{9D8B030D-6E8A-4147-A177-3AD203B41FA5}">
                      <a16:colId xmlns:a16="http://schemas.microsoft.com/office/drawing/2014/main" xmlns="" val="231088947"/>
                    </a:ext>
                  </a:extLst>
                </a:gridCol>
                <a:gridCol w="407841">
                  <a:extLst>
                    <a:ext uri="{9D8B030D-6E8A-4147-A177-3AD203B41FA5}">
                      <a16:colId xmlns:a16="http://schemas.microsoft.com/office/drawing/2014/main" xmlns="" val="2476556387"/>
                    </a:ext>
                  </a:extLst>
                </a:gridCol>
                <a:gridCol w="407841">
                  <a:extLst>
                    <a:ext uri="{9D8B030D-6E8A-4147-A177-3AD203B41FA5}">
                      <a16:colId xmlns:a16="http://schemas.microsoft.com/office/drawing/2014/main" xmlns="" val="2162094104"/>
                    </a:ext>
                  </a:extLst>
                </a:gridCol>
                <a:gridCol w="407841">
                  <a:extLst>
                    <a:ext uri="{9D8B030D-6E8A-4147-A177-3AD203B41FA5}">
                      <a16:colId xmlns:a16="http://schemas.microsoft.com/office/drawing/2014/main" xmlns="" val="539936541"/>
                    </a:ext>
                  </a:extLst>
                </a:gridCol>
                <a:gridCol w="407841">
                  <a:extLst>
                    <a:ext uri="{9D8B030D-6E8A-4147-A177-3AD203B41FA5}">
                      <a16:colId xmlns:a16="http://schemas.microsoft.com/office/drawing/2014/main" xmlns="" val="3519692653"/>
                    </a:ext>
                  </a:extLst>
                </a:gridCol>
                <a:gridCol w="407841">
                  <a:extLst>
                    <a:ext uri="{9D8B030D-6E8A-4147-A177-3AD203B41FA5}">
                      <a16:colId xmlns:a16="http://schemas.microsoft.com/office/drawing/2014/main" xmlns="" val="3754555330"/>
                    </a:ext>
                  </a:extLst>
                </a:gridCol>
                <a:gridCol w="407841">
                  <a:extLst>
                    <a:ext uri="{9D8B030D-6E8A-4147-A177-3AD203B41FA5}">
                      <a16:colId xmlns:a16="http://schemas.microsoft.com/office/drawing/2014/main" xmlns="" val="3558025041"/>
                    </a:ext>
                  </a:extLst>
                </a:gridCol>
                <a:gridCol w="407841">
                  <a:extLst>
                    <a:ext uri="{9D8B030D-6E8A-4147-A177-3AD203B41FA5}">
                      <a16:colId xmlns:a16="http://schemas.microsoft.com/office/drawing/2014/main" xmlns="" val="1265653574"/>
                    </a:ext>
                  </a:extLst>
                </a:gridCol>
                <a:gridCol w="407841">
                  <a:extLst>
                    <a:ext uri="{9D8B030D-6E8A-4147-A177-3AD203B41FA5}">
                      <a16:colId xmlns:a16="http://schemas.microsoft.com/office/drawing/2014/main" xmlns="" val="291160069"/>
                    </a:ext>
                  </a:extLst>
                </a:gridCol>
                <a:gridCol w="407841">
                  <a:extLst>
                    <a:ext uri="{9D8B030D-6E8A-4147-A177-3AD203B41FA5}">
                      <a16:colId xmlns:a16="http://schemas.microsoft.com/office/drawing/2014/main" xmlns="" val="367445623"/>
                    </a:ext>
                  </a:extLst>
                </a:gridCol>
                <a:gridCol w="407841">
                  <a:extLst>
                    <a:ext uri="{9D8B030D-6E8A-4147-A177-3AD203B41FA5}">
                      <a16:colId xmlns:a16="http://schemas.microsoft.com/office/drawing/2014/main" xmlns="" val="1730522253"/>
                    </a:ext>
                  </a:extLst>
                </a:gridCol>
                <a:gridCol w="407841">
                  <a:extLst>
                    <a:ext uri="{9D8B030D-6E8A-4147-A177-3AD203B41FA5}">
                      <a16:colId xmlns:a16="http://schemas.microsoft.com/office/drawing/2014/main" xmlns="" val="3636158213"/>
                    </a:ext>
                  </a:extLst>
                </a:gridCol>
                <a:gridCol w="407841">
                  <a:extLst>
                    <a:ext uri="{9D8B030D-6E8A-4147-A177-3AD203B41FA5}">
                      <a16:colId xmlns:a16="http://schemas.microsoft.com/office/drawing/2014/main" xmlns="" val="535642868"/>
                    </a:ext>
                  </a:extLst>
                </a:gridCol>
                <a:gridCol w="407841">
                  <a:extLst>
                    <a:ext uri="{9D8B030D-6E8A-4147-A177-3AD203B41FA5}">
                      <a16:colId xmlns:a16="http://schemas.microsoft.com/office/drawing/2014/main" xmlns="" val="205771559"/>
                    </a:ext>
                  </a:extLst>
                </a:gridCol>
                <a:gridCol w="407841">
                  <a:extLst>
                    <a:ext uri="{9D8B030D-6E8A-4147-A177-3AD203B41FA5}">
                      <a16:colId xmlns:a16="http://schemas.microsoft.com/office/drawing/2014/main" xmlns="" val="2974043310"/>
                    </a:ext>
                  </a:extLst>
                </a:gridCol>
                <a:gridCol w="407841">
                  <a:extLst>
                    <a:ext uri="{9D8B030D-6E8A-4147-A177-3AD203B41FA5}">
                      <a16:colId xmlns:a16="http://schemas.microsoft.com/office/drawing/2014/main" xmlns="" val="2819420442"/>
                    </a:ext>
                  </a:extLst>
                </a:gridCol>
                <a:gridCol w="407841">
                  <a:extLst>
                    <a:ext uri="{9D8B030D-6E8A-4147-A177-3AD203B41FA5}">
                      <a16:colId xmlns:a16="http://schemas.microsoft.com/office/drawing/2014/main" xmlns="" val="3928547011"/>
                    </a:ext>
                  </a:extLst>
                </a:gridCol>
                <a:gridCol w="407841">
                  <a:extLst>
                    <a:ext uri="{9D8B030D-6E8A-4147-A177-3AD203B41FA5}">
                      <a16:colId xmlns:a16="http://schemas.microsoft.com/office/drawing/2014/main" xmlns="" val="3655423518"/>
                    </a:ext>
                  </a:extLst>
                </a:gridCol>
                <a:gridCol w="407841">
                  <a:extLst>
                    <a:ext uri="{9D8B030D-6E8A-4147-A177-3AD203B41FA5}">
                      <a16:colId xmlns:a16="http://schemas.microsoft.com/office/drawing/2014/main" xmlns="" val="1153585099"/>
                    </a:ext>
                  </a:extLst>
                </a:gridCol>
                <a:gridCol w="407841">
                  <a:extLst>
                    <a:ext uri="{9D8B030D-6E8A-4147-A177-3AD203B41FA5}">
                      <a16:colId xmlns:a16="http://schemas.microsoft.com/office/drawing/2014/main" xmlns="" val="2567452090"/>
                    </a:ext>
                  </a:extLst>
                </a:gridCol>
                <a:gridCol w="407841">
                  <a:extLst>
                    <a:ext uri="{9D8B030D-6E8A-4147-A177-3AD203B41FA5}">
                      <a16:colId xmlns:a16="http://schemas.microsoft.com/office/drawing/2014/main" xmlns="" val="2440827399"/>
                    </a:ext>
                  </a:extLst>
                </a:gridCol>
                <a:gridCol w="407841">
                  <a:extLst>
                    <a:ext uri="{9D8B030D-6E8A-4147-A177-3AD203B41FA5}">
                      <a16:colId xmlns:a16="http://schemas.microsoft.com/office/drawing/2014/main" xmlns="" val="2417455741"/>
                    </a:ext>
                  </a:extLst>
                </a:gridCol>
              </a:tblGrid>
              <a:tr h="361378"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№ З /п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 vert="vert27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Прізвище, ім</a:t>
                      </a:r>
                      <a:r>
                        <a:rPr lang="en-US" sz="1050" dirty="0">
                          <a:effectLst/>
                        </a:rPr>
                        <a:t>’</a:t>
                      </a:r>
                      <a:r>
                        <a:rPr lang="uk-UA" sz="1050" dirty="0">
                          <a:effectLst/>
                        </a:rPr>
                        <a:t>я дитини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solidFill>
                            <a:srgbClr val="FF0000"/>
                          </a:solidFill>
                          <a:effectLst/>
                        </a:rPr>
                        <a:t>Слухання музики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7030A0"/>
                          </a:solidFill>
                          <a:effectLst/>
                        </a:rPr>
                        <a:t>Загальний показник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 vert="vert27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solidFill>
                            <a:srgbClr val="FF0000"/>
                          </a:solidFill>
                          <a:effectLst/>
                        </a:rPr>
                        <a:t>Співи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7030A0"/>
                          </a:solidFill>
                          <a:effectLst/>
                        </a:rPr>
                        <a:t>Загальний показник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 vert="vert27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solidFill>
                            <a:srgbClr val="FF0000"/>
                          </a:solidFill>
                          <a:effectLst/>
                        </a:rPr>
                        <a:t>Музично – ритмічні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solidFill>
                            <a:srgbClr val="FF0000"/>
                          </a:solidFill>
                          <a:effectLst/>
                        </a:rPr>
                        <a:t>рухи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7030A0"/>
                          </a:solidFill>
                          <a:effectLst/>
                        </a:rPr>
                        <a:t>Загальний показник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 vert="vert27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solidFill>
                            <a:srgbClr val="FF0000"/>
                          </a:solidFill>
                          <a:effectLst/>
                        </a:rPr>
                        <a:t>Гра на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solidFill>
                            <a:srgbClr val="FF0000"/>
                          </a:solidFill>
                          <a:effectLst/>
                        </a:rPr>
                        <a:t>ДМІ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7030A0"/>
                          </a:solidFill>
                          <a:effectLst/>
                        </a:rPr>
                        <a:t>Загальний показник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7030A0"/>
                          </a:solidFill>
                          <a:effectLst/>
                        </a:rPr>
                        <a:t>Середній показник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 vert="vert270"/>
                </a:tc>
                <a:extLst>
                  <a:ext uri="{0D108BD9-81ED-4DB2-BD59-A6C34878D82A}">
                    <a16:rowId xmlns:a16="http://schemas.microsoft.com/office/drawing/2014/main" xmlns="" val="1071017735"/>
                  </a:ext>
                </a:extLst>
              </a:tr>
              <a:tr h="2283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</a:rPr>
                        <a:t>Емоційний відгук на музику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Стійкість слухової уваги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Розрізнення музики за характером</a:t>
                      </a:r>
                      <a:endParaRPr lang="ru-RU" sz="1100" dirty="0"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Розрізнення музики за динамікою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Розрізнення висоти звуків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Діапазон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Підспівування складів, слів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Самостійний спів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Дикція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Чистота інтонування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Емоційність та образність сприйняття музики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Виконання нескладних рухів</a:t>
                      </a:r>
                      <a:endParaRPr lang="ru-RU" sz="1100" dirty="0">
                        <a:effectLst/>
                      </a:endParaRP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Узгодження рухів з музикою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Поєднання рухів та співу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Участь у іграх, розуміння змісту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Інтерес до звучання ДМІ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Розрізнення тембрів звучання</a:t>
                      </a:r>
                      <a:endParaRPr lang="ru-RU" sz="1100" dirty="0">
                        <a:effectLst/>
                      </a:endParaRP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Елементарне музикування на ДМІ</a:t>
                      </a:r>
                      <a:endParaRPr lang="ru-RU" sz="1100" dirty="0">
                        <a:effectLst/>
                      </a:endParaRP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6548475"/>
                  </a:ext>
                </a:extLst>
              </a:tr>
              <a:tr h="180690"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extLst>
                  <a:ext uri="{0D108BD9-81ED-4DB2-BD59-A6C34878D82A}">
                    <a16:rowId xmlns:a16="http://schemas.microsoft.com/office/drawing/2014/main" xmlns="" val="3329747100"/>
                  </a:ext>
                </a:extLst>
              </a:tr>
              <a:tr h="180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extLst>
                  <a:ext uri="{0D108BD9-81ED-4DB2-BD59-A6C34878D82A}">
                    <a16:rowId xmlns:a16="http://schemas.microsoft.com/office/drawing/2014/main" xmlns="" val="161205453"/>
                  </a:ext>
                </a:extLst>
              </a:tr>
              <a:tr h="180690">
                <a:tc rowSpan="2">
                  <a:txBody>
                    <a:bodyPr/>
                    <a:lstStyle/>
                    <a:p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r>
                        <a:rPr lang="uk-UA" sz="11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extLst>
                  <a:ext uri="{0D108BD9-81ED-4DB2-BD59-A6C34878D82A}">
                    <a16:rowId xmlns:a16="http://schemas.microsoft.com/office/drawing/2014/main" xmlns="" val="4246494255"/>
                  </a:ext>
                </a:extLst>
              </a:tr>
              <a:tr h="180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extLst>
                  <a:ext uri="{0D108BD9-81ED-4DB2-BD59-A6C34878D82A}">
                    <a16:rowId xmlns:a16="http://schemas.microsoft.com/office/drawing/2014/main" xmlns="" val="3042620182"/>
                  </a:ext>
                </a:extLst>
              </a:tr>
              <a:tr h="180690">
                <a:tc rowSpan="2">
                  <a:txBody>
                    <a:bodyPr/>
                    <a:lstStyle/>
                    <a:p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r>
                        <a:rPr lang="uk-UA" sz="11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extLst>
                  <a:ext uri="{0D108BD9-81ED-4DB2-BD59-A6C34878D82A}">
                    <a16:rowId xmlns:a16="http://schemas.microsoft.com/office/drawing/2014/main" xmlns="" val="3318461783"/>
                  </a:ext>
                </a:extLst>
              </a:tr>
              <a:tr h="180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extLst>
                  <a:ext uri="{0D108BD9-81ED-4DB2-BD59-A6C34878D82A}">
                    <a16:rowId xmlns:a16="http://schemas.microsoft.com/office/drawing/2014/main" xmlns="" val="1910790962"/>
                  </a:ext>
                </a:extLst>
              </a:tr>
              <a:tr h="180690"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extLst>
                  <a:ext uri="{0D108BD9-81ED-4DB2-BD59-A6C34878D82A}">
                    <a16:rowId xmlns:a16="http://schemas.microsoft.com/office/drawing/2014/main" xmlns="" val="3860822905"/>
                  </a:ext>
                </a:extLst>
              </a:tr>
              <a:tr h="180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extLst>
                  <a:ext uri="{0D108BD9-81ED-4DB2-BD59-A6C34878D82A}">
                    <a16:rowId xmlns:a16="http://schemas.microsoft.com/office/drawing/2014/main" xmlns="" val="388699046"/>
                  </a:ext>
                </a:extLst>
              </a:tr>
              <a:tr h="180690"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extLst>
                  <a:ext uri="{0D108BD9-81ED-4DB2-BD59-A6C34878D82A}">
                    <a16:rowId xmlns:a16="http://schemas.microsoft.com/office/drawing/2014/main" xmlns="" val="2571113199"/>
                  </a:ext>
                </a:extLst>
              </a:tr>
              <a:tr h="180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extLst>
                  <a:ext uri="{0D108BD9-81ED-4DB2-BD59-A6C34878D82A}">
                    <a16:rowId xmlns:a16="http://schemas.microsoft.com/office/drawing/2014/main" xmlns="" val="359185628"/>
                  </a:ext>
                </a:extLst>
              </a:tr>
              <a:tr h="180690"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extLst>
                  <a:ext uri="{0D108BD9-81ED-4DB2-BD59-A6C34878D82A}">
                    <a16:rowId xmlns:a16="http://schemas.microsoft.com/office/drawing/2014/main" xmlns="" val="528793986"/>
                  </a:ext>
                </a:extLst>
              </a:tr>
              <a:tr h="180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extLst>
                  <a:ext uri="{0D108BD9-81ED-4DB2-BD59-A6C34878D82A}">
                    <a16:rowId xmlns:a16="http://schemas.microsoft.com/office/drawing/2014/main" xmlns="" val="3195599734"/>
                  </a:ext>
                </a:extLst>
              </a:tr>
              <a:tr h="180690"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extLst>
                  <a:ext uri="{0D108BD9-81ED-4DB2-BD59-A6C34878D82A}">
                    <a16:rowId xmlns:a16="http://schemas.microsoft.com/office/drawing/2014/main" xmlns="" val="1392538263"/>
                  </a:ext>
                </a:extLst>
              </a:tr>
              <a:tr h="180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extLst>
                  <a:ext uri="{0D108BD9-81ED-4DB2-BD59-A6C34878D82A}">
                    <a16:rowId xmlns:a16="http://schemas.microsoft.com/office/drawing/2014/main" xmlns="" val="1980351090"/>
                  </a:ext>
                </a:extLst>
              </a:tr>
              <a:tr h="180690"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extLst>
                  <a:ext uri="{0D108BD9-81ED-4DB2-BD59-A6C34878D82A}">
                    <a16:rowId xmlns:a16="http://schemas.microsoft.com/office/drawing/2014/main" xmlns="" val="2540494073"/>
                  </a:ext>
                </a:extLst>
              </a:tr>
              <a:tr h="180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extLst>
                  <a:ext uri="{0D108BD9-81ED-4DB2-BD59-A6C34878D82A}">
                    <a16:rowId xmlns:a16="http://schemas.microsoft.com/office/drawing/2014/main" xmlns="" val="2701621912"/>
                  </a:ext>
                </a:extLst>
              </a:tr>
              <a:tr h="180690"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extLst>
                  <a:ext uri="{0D108BD9-81ED-4DB2-BD59-A6C34878D82A}">
                    <a16:rowId xmlns:a16="http://schemas.microsoft.com/office/drawing/2014/main" xmlns="" val="969356075"/>
                  </a:ext>
                </a:extLst>
              </a:tr>
              <a:tr h="180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extLst>
                  <a:ext uri="{0D108BD9-81ED-4DB2-BD59-A6C34878D82A}">
                    <a16:rowId xmlns:a16="http://schemas.microsoft.com/office/drawing/2014/main" xmlns="" val="2826211919"/>
                  </a:ext>
                </a:extLst>
              </a:tr>
              <a:tr h="180690"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extLst>
                  <a:ext uri="{0D108BD9-81ED-4DB2-BD59-A6C34878D82A}">
                    <a16:rowId xmlns:a16="http://schemas.microsoft.com/office/drawing/2014/main" xmlns="" val="1222689077"/>
                  </a:ext>
                </a:extLst>
              </a:tr>
              <a:tr h="180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09" marR="48709" marT="0" marB="0"/>
                </a:tc>
                <a:extLst>
                  <a:ext uri="{0D108BD9-81ED-4DB2-BD59-A6C34878D82A}">
                    <a16:rowId xmlns:a16="http://schemas.microsoft.com/office/drawing/2014/main" xmlns="" val="31697289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F1F8A3A-A146-4835-82AF-DCF53F172D97}"/>
              </a:ext>
            </a:extLst>
          </p:cNvPr>
          <p:cNvSpPr txBox="1"/>
          <p:nvPr/>
        </p:nvSpPr>
        <p:spPr>
          <a:xfrm>
            <a:off x="3604333" y="84342"/>
            <a:ext cx="61522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00CC"/>
                </a:solidFill>
              </a:rPr>
              <a:t>МОНІТОРИНГ РІВНЯ МУЗИЧНОЇ КОМПЕТЕНТНОСТІ  ДІТЕЙ ПЕРШОЇ МОЛОДШОЇ ГРУПИ</a:t>
            </a:r>
          </a:p>
          <a:p>
            <a:pPr algn="ctr"/>
            <a:r>
              <a:rPr lang="ru-RU" sz="1100" b="1" i="1" dirty="0">
                <a:solidFill>
                  <a:srgbClr val="0000CC"/>
                </a:solidFill>
              </a:rPr>
              <a:t>(ТРЕРІЙ РІК ЖИТТЯ)</a:t>
            </a:r>
          </a:p>
        </p:txBody>
      </p:sp>
    </p:spTree>
    <p:extLst>
      <p:ext uri="{BB962C8B-B14F-4D97-AF65-F5344CB8AC3E}">
        <p14:creationId xmlns:p14="http://schemas.microsoft.com/office/powerpoint/2010/main" val="3190617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16E0D4A-38FC-49EF-AEFD-361F6A90A11D}"/>
              </a:ext>
            </a:extLst>
          </p:cNvPr>
          <p:cNvSpPr txBox="1"/>
          <p:nvPr/>
        </p:nvSpPr>
        <p:spPr>
          <a:xfrm>
            <a:off x="3533312" y="186431"/>
            <a:ext cx="56084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00CC"/>
                </a:solidFill>
              </a:rPr>
              <a:t>        МОНІТОРИНГ МУЗИЧНОЇ КОМПЕТЕНТНОСТ   ДІТЕЙ ДРУГОЇ МОЛОДШОЇ ГРУПИ</a:t>
            </a:r>
          </a:p>
          <a:p>
            <a:pPr algn="ctr"/>
            <a:r>
              <a:rPr lang="ru-RU" sz="1100" b="1" i="1" dirty="0">
                <a:solidFill>
                  <a:srgbClr val="0000CC"/>
                </a:solidFill>
              </a:rPr>
              <a:t>(ЧЕРВЕРТИЙ  РІК ЖИТТЯ)</a:t>
            </a:r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xmlns="" id="{D9419B9A-FC75-4827-B864-D3C793D0D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601814"/>
              </p:ext>
            </p:extLst>
          </p:nvPr>
        </p:nvGraphicFramePr>
        <p:xfrm>
          <a:off x="124287" y="617319"/>
          <a:ext cx="11958224" cy="618978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06580">
                  <a:extLst>
                    <a:ext uri="{9D8B030D-6E8A-4147-A177-3AD203B41FA5}">
                      <a16:colId xmlns:a16="http://schemas.microsoft.com/office/drawing/2014/main" xmlns="" val="1388489335"/>
                    </a:ext>
                  </a:extLst>
                </a:gridCol>
                <a:gridCol w="2200304">
                  <a:extLst>
                    <a:ext uri="{9D8B030D-6E8A-4147-A177-3AD203B41FA5}">
                      <a16:colId xmlns:a16="http://schemas.microsoft.com/office/drawing/2014/main" xmlns="" val="1905189175"/>
                    </a:ext>
                  </a:extLst>
                </a:gridCol>
                <a:gridCol w="406580">
                  <a:extLst>
                    <a:ext uri="{9D8B030D-6E8A-4147-A177-3AD203B41FA5}">
                      <a16:colId xmlns:a16="http://schemas.microsoft.com/office/drawing/2014/main" xmlns="" val="731721964"/>
                    </a:ext>
                  </a:extLst>
                </a:gridCol>
                <a:gridCol w="406580">
                  <a:extLst>
                    <a:ext uri="{9D8B030D-6E8A-4147-A177-3AD203B41FA5}">
                      <a16:colId xmlns:a16="http://schemas.microsoft.com/office/drawing/2014/main" xmlns="" val="189923856"/>
                    </a:ext>
                  </a:extLst>
                </a:gridCol>
                <a:gridCol w="406580">
                  <a:extLst>
                    <a:ext uri="{9D8B030D-6E8A-4147-A177-3AD203B41FA5}">
                      <a16:colId xmlns:a16="http://schemas.microsoft.com/office/drawing/2014/main" xmlns="" val="509024175"/>
                    </a:ext>
                  </a:extLst>
                </a:gridCol>
                <a:gridCol w="406580">
                  <a:extLst>
                    <a:ext uri="{9D8B030D-6E8A-4147-A177-3AD203B41FA5}">
                      <a16:colId xmlns:a16="http://schemas.microsoft.com/office/drawing/2014/main" xmlns="" val="2484862725"/>
                    </a:ext>
                  </a:extLst>
                </a:gridCol>
                <a:gridCol w="406580">
                  <a:extLst>
                    <a:ext uri="{9D8B030D-6E8A-4147-A177-3AD203B41FA5}">
                      <a16:colId xmlns:a16="http://schemas.microsoft.com/office/drawing/2014/main" xmlns="" val="3347276397"/>
                    </a:ext>
                  </a:extLst>
                </a:gridCol>
                <a:gridCol w="406580">
                  <a:extLst>
                    <a:ext uri="{9D8B030D-6E8A-4147-A177-3AD203B41FA5}">
                      <a16:colId xmlns:a16="http://schemas.microsoft.com/office/drawing/2014/main" xmlns="" val="2672367769"/>
                    </a:ext>
                  </a:extLst>
                </a:gridCol>
                <a:gridCol w="406580">
                  <a:extLst>
                    <a:ext uri="{9D8B030D-6E8A-4147-A177-3AD203B41FA5}">
                      <a16:colId xmlns:a16="http://schemas.microsoft.com/office/drawing/2014/main" xmlns="" val="2038116793"/>
                    </a:ext>
                  </a:extLst>
                </a:gridCol>
                <a:gridCol w="406580">
                  <a:extLst>
                    <a:ext uri="{9D8B030D-6E8A-4147-A177-3AD203B41FA5}">
                      <a16:colId xmlns:a16="http://schemas.microsoft.com/office/drawing/2014/main" xmlns="" val="3226182729"/>
                    </a:ext>
                  </a:extLst>
                </a:gridCol>
                <a:gridCol w="406580">
                  <a:extLst>
                    <a:ext uri="{9D8B030D-6E8A-4147-A177-3AD203B41FA5}">
                      <a16:colId xmlns:a16="http://schemas.microsoft.com/office/drawing/2014/main" xmlns="" val="3576563727"/>
                    </a:ext>
                  </a:extLst>
                </a:gridCol>
                <a:gridCol w="406580">
                  <a:extLst>
                    <a:ext uri="{9D8B030D-6E8A-4147-A177-3AD203B41FA5}">
                      <a16:colId xmlns:a16="http://schemas.microsoft.com/office/drawing/2014/main" xmlns="" val="1137486890"/>
                    </a:ext>
                  </a:extLst>
                </a:gridCol>
                <a:gridCol w="406580">
                  <a:extLst>
                    <a:ext uri="{9D8B030D-6E8A-4147-A177-3AD203B41FA5}">
                      <a16:colId xmlns:a16="http://schemas.microsoft.com/office/drawing/2014/main" xmlns="" val="148165418"/>
                    </a:ext>
                  </a:extLst>
                </a:gridCol>
                <a:gridCol w="406580">
                  <a:extLst>
                    <a:ext uri="{9D8B030D-6E8A-4147-A177-3AD203B41FA5}">
                      <a16:colId xmlns:a16="http://schemas.microsoft.com/office/drawing/2014/main" xmlns="" val="922735352"/>
                    </a:ext>
                  </a:extLst>
                </a:gridCol>
                <a:gridCol w="406580">
                  <a:extLst>
                    <a:ext uri="{9D8B030D-6E8A-4147-A177-3AD203B41FA5}">
                      <a16:colId xmlns:a16="http://schemas.microsoft.com/office/drawing/2014/main" xmlns="" val="1172177653"/>
                    </a:ext>
                  </a:extLst>
                </a:gridCol>
                <a:gridCol w="406580">
                  <a:extLst>
                    <a:ext uri="{9D8B030D-6E8A-4147-A177-3AD203B41FA5}">
                      <a16:colId xmlns:a16="http://schemas.microsoft.com/office/drawing/2014/main" xmlns="" val="2378700480"/>
                    </a:ext>
                  </a:extLst>
                </a:gridCol>
                <a:gridCol w="406580">
                  <a:extLst>
                    <a:ext uri="{9D8B030D-6E8A-4147-A177-3AD203B41FA5}">
                      <a16:colId xmlns:a16="http://schemas.microsoft.com/office/drawing/2014/main" xmlns="" val="3964840381"/>
                    </a:ext>
                  </a:extLst>
                </a:gridCol>
                <a:gridCol w="406580">
                  <a:extLst>
                    <a:ext uri="{9D8B030D-6E8A-4147-A177-3AD203B41FA5}">
                      <a16:colId xmlns:a16="http://schemas.microsoft.com/office/drawing/2014/main" xmlns="" val="801978600"/>
                    </a:ext>
                  </a:extLst>
                </a:gridCol>
                <a:gridCol w="406580">
                  <a:extLst>
                    <a:ext uri="{9D8B030D-6E8A-4147-A177-3AD203B41FA5}">
                      <a16:colId xmlns:a16="http://schemas.microsoft.com/office/drawing/2014/main" xmlns="" val="1985921187"/>
                    </a:ext>
                  </a:extLst>
                </a:gridCol>
                <a:gridCol w="406580">
                  <a:extLst>
                    <a:ext uri="{9D8B030D-6E8A-4147-A177-3AD203B41FA5}">
                      <a16:colId xmlns:a16="http://schemas.microsoft.com/office/drawing/2014/main" xmlns="" val="2314786236"/>
                    </a:ext>
                  </a:extLst>
                </a:gridCol>
                <a:gridCol w="406580">
                  <a:extLst>
                    <a:ext uri="{9D8B030D-6E8A-4147-A177-3AD203B41FA5}">
                      <a16:colId xmlns:a16="http://schemas.microsoft.com/office/drawing/2014/main" xmlns="" val="258372274"/>
                    </a:ext>
                  </a:extLst>
                </a:gridCol>
                <a:gridCol w="406580">
                  <a:extLst>
                    <a:ext uri="{9D8B030D-6E8A-4147-A177-3AD203B41FA5}">
                      <a16:colId xmlns:a16="http://schemas.microsoft.com/office/drawing/2014/main" xmlns="" val="3254186457"/>
                    </a:ext>
                  </a:extLst>
                </a:gridCol>
                <a:gridCol w="406580">
                  <a:extLst>
                    <a:ext uri="{9D8B030D-6E8A-4147-A177-3AD203B41FA5}">
                      <a16:colId xmlns:a16="http://schemas.microsoft.com/office/drawing/2014/main" xmlns="" val="1556811145"/>
                    </a:ext>
                  </a:extLst>
                </a:gridCol>
                <a:gridCol w="406580">
                  <a:extLst>
                    <a:ext uri="{9D8B030D-6E8A-4147-A177-3AD203B41FA5}">
                      <a16:colId xmlns:a16="http://schemas.microsoft.com/office/drawing/2014/main" xmlns="" val="116244475"/>
                    </a:ext>
                  </a:extLst>
                </a:gridCol>
                <a:gridCol w="406580">
                  <a:extLst>
                    <a:ext uri="{9D8B030D-6E8A-4147-A177-3AD203B41FA5}">
                      <a16:colId xmlns:a16="http://schemas.microsoft.com/office/drawing/2014/main" xmlns="" val="803276817"/>
                    </a:ext>
                  </a:extLst>
                </a:gridCol>
              </a:tblGrid>
              <a:tr h="329246"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№ З /п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vert="vert27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Прізвище, ім</a:t>
                      </a:r>
                      <a:r>
                        <a:rPr lang="en-US" sz="1100" dirty="0">
                          <a:effectLst/>
                        </a:rPr>
                        <a:t>’</a:t>
                      </a:r>
                      <a:r>
                        <a:rPr lang="uk-UA" sz="1100" dirty="0">
                          <a:effectLst/>
                        </a:rPr>
                        <a:t>я дитини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solidFill>
                            <a:srgbClr val="FF0000"/>
                          </a:solidFill>
                          <a:effectLst/>
                        </a:rPr>
                        <a:t>Слухання музики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7030A0"/>
                          </a:solidFill>
                          <a:effectLst/>
                        </a:rPr>
                        <a:t>Загальний показник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vert="vert27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solidFill>
                            <a:srgbClr val="FF0000"/>
                          </a:solidFill>
                          <a:effectLst/>
                        </a:rPr>
                        <a:t>Співи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7030A0"/>
                          </a:solidFill>
                          <a:effectLst/>
                        </a:rPr>
                        <a:t>Загальний показник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vert="vert27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uk-UA" sz="1100" b="1" dirty="0">
                          <a:solidFill>
                            <a:srgbClr val="FF0000"/>
                          </a:solidFill>
                          <a:effectLst/>
                        </a:rPr>
                        <a:t>Музично – ритмічні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uk-UA" sz="1100" b="1" dirty="0">
                          <a:solidFill>
                            <a:srgbClr val="FF0000"/>
                          </a:solidFill>
                          <a:effectLst/>
                        </a:rPr>
                        <a:t>рухи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7030A0"/>
                          </a:solidFill>
                          <a:effectLst/>
                        </a:rPr>
                        <a:t>Загальний показник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vert="vert27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100" b="1" dirty="0">
                          <a:solidFill>
                            <a:srgbClr val="FF0000"/>
                          </a:solidFill>
                          <a:effectLst/>
                        </a:rPr>
                        <a:t>Гра на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uk-UA" sz="1100" b="1" dirty="0">
                          <a:solidFill>
                            <a:srgbClr val="FF0000"/>
                          </a:solidFill>
                          <a:effectLst/>
                        </a:rPr>
                        <a:t>ДМІ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7030A0"/>
                          </a:solidFill>
                          <a:effectLst/>
                        </a:rPr>
                        <a:t>Загальний показник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7030A0"/>
                          </a:solidFill>
                          <a:effectLst/>
                        </a:rPr>
                        <a:t>Середній показник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vert="vert270"/>
                </a:tc>
                <a:extLst>
                  <a:ext uri="{0D108BD9-81ED-4DB2-BD59-A6C34878D82A}">
                    <a16:rowId xmlns:a16="http://schemas.microsoft.com/office/drawing/2014/main" xmlns="" val="573388689"/>
                  </a:ext>
                </a:extLst>
              </a:tr>
              <a:tr h="2355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</a:rPr>
                        <a:t>Емоційний відгук на музику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Стійкість слухової уваги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Розрізнення засобів музичної виразності</a:t>
                      </a:r>
                      <a:endParaRPr lang="ru-RU" sz="1100" dirty="0"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Розрізнення форми твору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Розрізнення жанрів музики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aseline="30000" dirty="0">
                          <a:effectLst/>
                        </a:rPr>
                        <a:t>Діапазон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Музичний слух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Співацькі навички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Спів  в ансамблі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Пісенна творчість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Емоційність та образність сприйняття музики  через рухи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Виконання елементарних рухів</a:t>
                      </a:r>
                      <a:endParaRPr lang="ru-RU" sz="1100" dirty="0">
                        <a:effectLst/>
                      </a:endParaRP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Виконання рузів з предметами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Активність в музичних іграх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Творчі прояви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Розрізнення  звучання ДМІ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Володіння навичками гри на ДМІ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Уміння відтворювати ритм</a:t>
                      </a:r>
                      <a:endParaRPr lang="ru-RU" sz="1100" dirty="0">
                        <a:effectLst/>
                      </a:endParaRP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9109296"/>
                  </a:ext>
                </a:extLst>
              </a:tr>
              <a:tr h="172710"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extLst>
                  <a:ext uri="{0D108BD9-81ED-4DB2-BD59-A6C34878D82A}">
                    <a16:rowId xmlns:a16="http://schemas.microsoft.com/office/drawing/2014/main" xmlns="" val="1703544954"/>
                  </a:ext>
                </a:extLst>
              </a:tr>
              <a:tr h="172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extLst>
                  <a:ext uri="{0D108BD9-81ED-4DB2-BD59-A6C34878D82A}">
                    <a16:rowId xmlns:a16="http://schemas.microsoft.com/office/drawing/2014/main" xmlns="" val="3542864350"/>
                  </a:ext>
                </a:extLst>
              </a:tr>
              <a:tr h="172710">
                <a:tc rowSpan="2">
                  <a:txBody>
                    <a:bodyPr/>
                    <a:lstStyle/>
                    <a:p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r>
                        <a:rPr lang="uk-UA" sz="11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extLst>
                  <a:ext uri="{0D108BD9-81ED-4DB2-BD59-A6C34878D82A}">
                    <a16:rowId xmlns:a16="http://schemas.microsoft.com/office/drawing/2014/main" xmlns="" val="2998490662"/>
                  </a:ext>
                </a:extLst>
              </a:tr>
              <a:tr h="172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extLst>
                  <a:ext uri="{0D108BD9-81ED-4DB2-BD59-A6C34878D82A}">
                    <a16:rowId xmlns:a16="http://schemas.microsoft.com/office/drawing/2014/main" xmlns="" val="370154590"/>
                  </a:ext>
                </a:extLst>
              </a:tr>
              <a:tr h="172710">
                <a:tc rowSpan="2">
                  <a:txBody>
                    <a:bodyPr/>
                    <a:lstStyle/>
                    <a:p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r>
                        <a:rPr lang="uk-UA" sz="11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extLst>
                  <a:ext uri="{0D108BD9-81ED-4DB2-BD59-A6C34878D82A}">
                    <a16:rowId xmlns:a16="http://schemas.microsoft.com/office/drawing/2014/main" xmlns="" val="3401221270"/>
                  </a:ext>
                </a:extLst>
              </a:tr>
              <a:tr h="172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extLst>
                  <a:ext uri="{0D108BD9-81ED-4DB2-BD59-A6C34878D82A}">
                    <a16:rowId xmlns:a16="http://schemas.microsoft.com/office/drawing/2014/main" xmlns="" val="3300672414"/>
                  </a:ext>
                </a:extLst>
              </a:tr>
              <a:tr h="172710"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extLst>
                  <a:ext uri="{0D108BD9-81ED-4DB2-BD59-A6C34878D82A}">
                    <a16:rowId xmlns:a16="http://schemas.microsoft.com/office/drawing/2014/main" xmlns="" val="327440632"/>
                  </a:ext>
                </a:extLst>
              </a:tr>
              <a:tr h="172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extLst>
                  <a:ext uri="{0D108BD9-81ED-4DB2-BD59-A6C34878D82A}">
                    <a16:rowId xmlns:a16="http://schemas.microsoft.com/office/drawing/2014/main" xmlns="" val="959240543"/>
                  </a:ext>
                </a:extLst>
              </a:tr>
              <a:tr h="172710"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extLst>
                  <a:ext uri="{0D108BD9-81ED-4DB2-BD59-A6C34878D82A}">
                    <a16:rowId xmlns:a16="http://schemas.microsoft.com/office/drawing/2014/main" xmlns="" val="665694397"/>
                  </a:ext>
                </a:extLst>
              </a:tr>
              <a:tr h="172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extLst>
                  <a:ext uri="{0D108BD9-81ED-4DB2-BD59-A6C34878D82A}">
                    <a16:rowId xmlns:a16="http://schemas.microsoft.com/office/drawing/2014/main" xmlns="" val="1715658430"/>
                  </a:ext>
                </a:extLst>
              </a:tr>
              <a:tr h="172710"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extLst>
                  <a:ext uri="{0D108BD9-81ED-4DB2-BD59-A6C34878D82A}">
                    <a16:rowId xmlns:a16="http://schemas.microsoft.com/office/drawing/2014/main" xmlns="" val="3053799067"/>
                  </a:ext>
                </a:extLst>
              </a:tr>
              <a:tr h="172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extLst>
                  <a:ext uri="{0D108BD9-81ED-4DB2-BD59-A6C34878D82A}">
                    <a16:rowId xmlns:a16="http://schemas.microsoft.com/office/drawing/2014/main" xmlns="" val="2184086014"/>
                  </a:ext>
                </a:extLst>
              </a:tr>
              <a:tr h="172710"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extLst>
                  <a:ext uri="{0D108BD9-81ED-4DB2-BD59-A6C34878D82A}">
                    <a16:rowId xmlns:a16="http://schemas.microsoft.com/office/drawing/2014/main" xmlns="" val="1685436805"/>
                  </a:ext>
                </a:extLst>
              </a:tr>
              <a:tr h="172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extLst>
                  <a:ext uri="{0D108BD9-81ED-4DB2-BD59-A6C34878D82A}">
                    <a16:rowId xmlns:a16="http://schemas.microsoft.com/office/drawing/2014/main" xmlns="" val="874138689"/>
                  </a:ext>
                </a:extLst>
              </a:tr>
              <a:tr h="172710"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extLst>
                  <a:ext uri="{0D108BD9-81ED-4DB2-BD59-A6C34878D82A}">
                    <a16:rowId xmlns:a16="http://schemas.microsoft.com/office/drawing/2014/main" xmlns="" val="461801126"/>
                  </a:ext>
                </a:extLst>
              </a:tr>
              <a:tr h="172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extLst>
                  <a:ext uri="{0D108BD9-81ED-4DB2-BD59-A6C34878D82A}">
                    <a16:rowId xmlns:a16="http://schemas.microsoft.com/office/drawing/2014/main" xmlns="" val="4095299283"/>
                  </a:ext>
                </a:extLst>
              </a:tr>
              <a:tr h="172710"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extLst>
                  <a:ext uri="{0D108BD9-81ED-4DB2-BD59-A6C34878D82A}">
                    <a16:rowId xmlns:a16="http://schemas.microsoft.com/office/drawing/2014/main" xmlns="" val="2398554118"/>
                  </a:ext>
                </a:extLst>
              </a:tr>
              <a:tr h="172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extLst>
                  <a:ext uri="{0D108BD9-81ED-4DB2-BD59-A6C34878D82A}">
                    <a16:rowId xmlns:a16="http://schemas.microsoft.com/office/drawing/2014/main" xmlns="" val="3369613287"/>
                  </a:ext>
                </a:extLst>
              </a:tr>
              <a:tr h="172710"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extLst>
                  <a:ext uri="{0D108BD9-81ED-4DB2-BD59-A6C34878D82A}">
                    <a16:rowId xmlns:a16="http://schemas.microsoft.com/office/drawing/2014/main" xmlns="" val="1339379285"/>
                  </a:ext>
                </a:extLst>
              </a:tr>
              <a:tr h="172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extLst>
                  <a:ext uri="{0D108BD9-81ED-4DB2-BD59-A6C34878D82A}">
                    <a16:rowId xmlns:a16="http://schemas.microsoft.com/office/drawing/2014/main" xmlns="" val="1388766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8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EE3E8FB-A928-47CF-A0A9-F6E42EFE5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880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8C5AA55-5B46-4EB5-9F4C-F06489D61F92}"/>
              </a:ext>
            </a:extLst>
          </p:cNvPr>
          <p:cNvSpPr txBox="1"/>
          <p:nvPr/>
        </p:nvSpPr>
        <p:spPr>
          <a:xfrm>
            <a:off x="518160" y="518160"/>
            <a:ext cx="10969546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6600CC"/>
                </a:solidFill>
              </a:rPr>
              <a:t>Педагогічний моніторинг </a:t>
            </a:r>
            <a:r>
              <a:rPr lang="ru-RU" sz="2000" dirty="0"/>
              <a:t>- це система безперервного, довготривалого спостереження, контролю й оцінювання стану освітнього процесу та управління ним, прогнозування на підставі отриманих об'єктивних даних динаміки його розвитку.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A73635-8632-47BD-A34A-F42232A1CF13}"/>
              </a:ext>
            </a:extLst>
          </p:cNvPr>
          <p:cNvSpPr txBox="1"/>
          <p:nvPr/>
        </p:nvSpPr>
        <p:spPr>
          <a:xfrm>
            <a:off x="1361440" y="2149455"/>
            <a:ext cx="10830560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6600CC"/>
                </a:solidFill>
              </a:rPr>
              <a:t>Моніторинг музичної компетентності дошкільників </a:t>
            </a:r>
            <a:r>
              <a:rPr lang="ru-RU" sz="2000" dirty="0"/>
              <a:t>- це систематичний процес спостереження, оцінки та відстеження розвитку музичних навичок та здібностей у дітей дошкільного віку, які є учасниками освітнього процесу.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0A23E1B-707D-4B2F-9108-F8BDCBEF2DC2}"/>
              </a:ext>
            </a:extLst>
          </p:cNvPr>
          <p:cNvSpPr txBox="1"/>
          <p:nvPr/>
        </p:nvSpPr>
        <p:spPr>
          <a:xfrm>
            <a:off x="2235201" y="3677920"/>
            <a:ext cx="9956800" cy="209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900" b="1" u="sng" dirty="0"/>
          </a:p>
          <a:p>
            <a:pPr algn="ctr">
              <a:lnSpc>
                <a:spcPct val="150000"/>
              </a:lnSpc>
            </a:pPr>
            <a:r>
              <a:rPr lang="ru-RU" sz="2000" b="1" u="sng" dirty="0"/>
              <a:t>Моніторинг музичної компетентності :</a:t>
            </a:r>
            <a:endParaRPr lang="ru-RU" sz="1050" b="1" u="sng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є однією з функцій музичного керівника;</a:t>
            </a:r>
            <a:endParaRPr lang="uk-UA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>
                <a:effectLst/>
                <a:ea typeface="Times New Roman" panose="02020603050405020304" pitchFamily="18" charset="0"/>
              </a:rPr>
              <a:t>допомагає створити індивідуальний підхід до навчання та розвитку кожної дитини з урахуванням її особистих здібностей та інтересів у музиці.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8442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FDD4DA-815C-48AE-A0E7-1A14274DF455}"/>
              </a:ext>
            </a:extLst>
          </p:cNvPr>
          <p:cNvSpPr txBox="1"/>
          <p:nvPr/>
        </p:nvSpPr>
        <p:spPr>
          <a:xfrm>
            <a:off x="3453414" y="159798"/>
            <a:ext cx="56728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00CC"/>
                </a:solidFill>
              </a:rPr>
              <a:t>     МОНІТОРИНГ РІВНЯ МУЗИЧНОЇ КОМПЕТЕНТНОСТІ  ДІТЕЙ СЕРЕДНЬОЇ  ГРУПИ</a:t>
            </a:r>
          </a:p>
          <a:p>
            <a:pPr algn="ctr"/>
            <a:r>
              <a:rPr lang="ru-RU" sz="1100" b="1" i="1" dirty="0">
                <a:solidFill>
                  <a:srgbClr val="0000CC"/>
                </a:solidFill>
              </a:rPr>
              <a:t>(П’ЯТИЙ  РІК ЖИТТЯ)</a:t>
            </a:r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xmlns="" id="{BB0E2060-9DB4-4B97-84C7-2D183C95C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15566"/>
              </p:ext>
            </p:extLst>
          </p:nvPr>
        </p:nvGraphicFramePr>
        <p:xfrm>
          <a:off x="133164" y="590684"/>
          <a:ext cx="11922704" cy="6191861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404886">
                  <a:extLst>
                    <a:ext uri="{9D8B030D-6E8A-4147-A177-3AD203B41FA5}">
                      <a16:colId xmlns:a16="http://schemas.microsoft.com/office/drawing/2014/main" xmlns="" val="1508399714"/>
                    </a:ext>
                  </a:extLst>
                </a:gridCol>
                <a:gridCol w="1800554">
                  <a:extLst>
                    <a:ext uri="{9D8B030D-6E8A-4147-A177-3AD203B41FA5}">
                      <a16:colId xmlns:a16="http://schemas.microsoft.com/office/drawing/2014/main" xmlns="" val="3828605716"/>
                    </a:ext>
                  </a:extLst>
                </a:gridCol>
                <a:gridCol w="404886">
                  <a:extLst>
                    <a:ext uri="{9D8B030D-6E8A-4147-A177-3AD203B41FA5}">
                      <a16:colId xmlns:a16="http://schemas.microsoft.com/office/drawing/2014/main" xmlns="" val="1058592168"/>
                    </a:ext>
                  </a:extLst>
                </a:gridCol>
                <a:gridCol w="404886">
                  <a:extLst>
                    <a:ext uri="{9D8B030D-6E8A-4147-A177-3AD203B41FA5}">
                      <a16:colId xmlns:a16="http://schemas.microsoft.com/office/drawing/2014/main" xmlns="" val="2882173366"/>
                    </a:ext>
                  </a:extLst>
                </a:gridCol>
                <a:gridCol w="404886">
                  <a:extLst>
                    <a:ext uri="{9D8B030D-6E8A-4147-A177-3AD203B41FA5}">
                      <a16:colId xmlns:a16="http://schemas.microsoft.com/office/drawing/2014/main" xmlns="" val="3070377468"/>
                    </a:ext>
                  </a:extLst>
                </a:gridCol>
                <a:gridCol w="404886">
                  <a:extLst>
                    <a:ext uri="{9D8B030D-6E8A-4147-A177-3AD203B41FA5}">
                      <a16:colId xmlns:a16="http://schemas.microsoft.com/office/drawing/2014/main" xmlns="" val="2470858602"/>
                    </a:ext>
                  </a:extLst>
                </a:gridCol>
                <a:gridCol w="404886">
                  <a:extLst>
                    <a:ext uri="{9D8B030D-6E8A-4147-A177-3AD203B41FA5}">
                      <a16:colId xmlns:a16="http://schemas.microsoft.com/office/drawing/2014/main" xmlns="" val="3359405126"/>
                    </a:ext>
                  </a:extLst>
                </a:gridCol>
                <a:gridCol w="404886">
                  <a:extLst>
                    <a:ext uri="{9D8B030D-6E8A-4147-A177-3AD203B41FA5}">
                      <a16:colId xmlns:a16="http://schemas.microsoft.com/office/drawing/2014/main" xmlns="" val="602196473"/>
                    </a:ext>
                  </a:extLst>
                </a:gridCol>
                <a:gridCol w="404886">
                  <a:extLst>
                    <a:ext uri="{9D8B030D-6E8A-4147-A177-3AD203B41FA5}">
                      <a16:colId xmlns:a16="http://schemas.microsoft.com/office/drawing/2014/main" xmlns="" val="2824962735"/>
                    </a:ext>
                  </a:extLst>
                </a:gridCol>
                <a:gridCol w="404886">
                  <a:extLst>
                    <a:ext uri="{9D8B030D-6E8A-4147-A177-3AD203B41FA5}">
                      <a16:colId xmlns:a16="http://schemas.microsoft.com/office/drawing/2014/main" xmlns="" val="906403308"/>
                    </a:ext>
                  </a:extLst>
                </a:gridCol>
                <a:gridCol w="404886">
                  <a:extLst>
                    <a:ext uri="{9D8B030D-6E8A-4147-A177-3AD203B41FA5}">
                      <a16:colId xmlns:a16="http://schemas.microsoft.com/office/drawing/2014/main" xmlns="" val="1221773863"/>
                    </a:ext>
                  </a:extLst>
                </a:gridCol>
                <a:gridCol w="404886">
                  <a:extLst>
                    <a:ext uri="{9D8B030D-6E8A-4147-A177-3AD203B41FA5}">
                      <a16:colId xmlns:a16="http://schemas.microsoft.com/office/drawing/2014/main" xmlns="" val="1581981950"/>
                    </a:ext>
                  </a:extLst>
                </a:gridCol>
                <a:gridCol w="404886">
                  <a:extLst>
                    <a:ext uri="{9D8B030D-6E8A-4147-A177-3AD203B41FA5}">
                      <a16:colId xmlns:a16="http://schemas.microsoft.com/office/drawing/2014/main" xmlns="" val="2840369573"/>
                    </a:ext>
                  </a:extLst>
                </a:gridCol>
                <a:gridCol w="404886">
                  <a:extLst>
                    <a:ext uri="{9D8B030D-6E8A-4147-A177-3AD203B41FA5}">
                      <a16:colId xmlns:a16="http://schemas.microsoft.com/office/drawing/2014/main" xmlns="" val="2542899756"/>
                    </a:ext>
                  </a:extLst>
                </a:gridCol>
                <a:gridCol w="404886">
                  <a:extLst>
                    <a:ext uri="{9D8B030D-6E8A-4147-A177-3AD203B41FA5}">
                      <a16:colId xmlns:a16="http://schemas.microsoft.com/office/drawing/2014/main" xmlns="" val="1536514045"/>
                    </a:ext>
                  </a:extLst>
                </a:gridCol>
                <a:gridCol w="404886">
                  <a:extLst>
                    <a:ext uri="{9D8B030D-6E8A-4147-A177-3AD203B41FA5}">
                      <a16:colId xmlns:a16="http://schemas.microsoft.com/office/drawing/2014/main" xmlns="" val="1308082819"/>
                    </a:ext>
                  </a:extLst>
                </a:gridCol>
                <a:gridCol w="404886">
                  <a:extLst>
                    <a:ext uri="{9D8B030D-6E8A-4147-A177-3AD203B41FA5}">
                      <a16:colId xmlns:a16="http://schemas.microsoft.com/office/drawing/2014/main" xmlns="" val="1550787877"/>
                    </a:ext>
                  </a:extLst>
                </a:gridCol>
                <a:gridCol w="404886">
                  <a:extLst>
                    <a:ext uri="{9D8B030D-6E8A-4147-A177-3AD203B41FA5}">
                      <a16:colId xmlns:a16="http://schemas.microsoft.com/office/drawing/2014/main" xmlns="" val="3649080575"/>
                    </a:ext>
                  </a:extLst>
                </a:gridCol>
                <a:gridCol w="404886">
                  <a:extLst>
                    <a:ext uri="{9D8B030D-6E8A-4147-A177-3AD203B41FA5}">
                      <a16:colId xmlns:a16="http://schemas.microsoft.com/office/drawing/2014/main" xmlns="" val="1064416165"/>
                    </a:ext>
                  </a:extLst>
                </a:gridCol>
                <a:gridCol w="404886">
                  <a:extLst>
                    <a:ext uri="{9D8B030D-6E8A-4147-A177-3AD203B41FA5}">
                      <a16:colId xmlns:a16="http://schemas.microsoft.com/office/drawing/2014/main" xmlns="" val="800942374"/>
                    </a:ext>
                  </a:extLst>
                </a:gridCol>
                <a:gridCol w="404886">
                  <a:extLst>
                    <a:ext uri="{9D8B030D-6E8A-4147-A177-3AD203B41FA5}">
                      <a16:colId xmlns:a16="http://schemas.microsoft.com/office/drawing/2014/main" xmlns="" val="3615789715"/>
                    </a:ext>
                  </a:extLst>
                </a:gridCol>
                <a:gridCol w="404886">
                  <a:extLst>
                    <a:ext uri="{9D8B030D-6E8A-4147-A177-3AD203B41FA5}">
                      <a16:colId xmlns:a16="http://schemas.microsoft.com/office/drawing/2014/main" xmlns="" val="733037710"/>
                    </a:ext>
                  </a:extLst>
                </a:gridCol>
                <a:gridCol w="404886">
                  <a:extLst>
                    <a:ext uri="{9D8B030D-6E8A-4147-A177-3AD203B41FA5}">
                      <a16:colId xmlns:a16="http://schemas.microsoft.com/office/drawing/2014/main" xmlns="" val="1289562217"/>
                    </a:ext>
                  </a:extLst>
                </a:gridCol>
                <a:gridCol w="404886">
                  <a:extLst>
                    <a:ext uri="{9D8B030D-6E8A-4147-A177-3AD203B41FA5}">
                      <a16:colId xmlns:a16="http://schemas.microsoft.com/office/drawing/2014/main" xmlns="" val="3170555671"/>
                    </a:ext>
                  </a:extLst>
                </a:gridCol>
                <a:gridCol w="404886">
                  <a:extLst>
                    <a:ext uri="{9D8B030D-6E8A-4147-A177-3AD203B41FA5}">
                      <a16:colId xmlns:a16="http://schemas.microsoft.com/office/drawing/2014/main" xmlns="" val="2971363377"/>
                    </a:ext>
                  </a:extLst>
                </a:gridCol>
                <a:gridCol w="404886">
                  <a:extLst>
                    <a:ext uri="{9D8B030D-6E8A-4147-A177-3AD203B41FA5}">
                      <a16:colId xmlns:a16="http://schemas.microsoft.com/office/drawing/2014/main" xmlns="" val="2242258110"/>
                    </a:ext>
                  </a:extLst>
                </a:gridCol>
              </a:tblGrid>
              <a:tr h="369409"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№ З 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200" dirty="0">
                          <a:effectLst/>
                        </a:rPr>
                        <a:t>Прізвище, ім</a:t>
                      </a:r>
                      <a:r>
                        <a:rPr lang="en-US" sz="1200" dirty="0">
                          <a:effectLst/>
                        </a:rPr>
                        <a:t>’</a:t>
                      </a:r>
                      <a:r>
                        <a:rPr lang="uk-UA" sz="1200" dirty="0">
                          <a:effectLst/>
                        </a:rPr>
                        <a:t>я дитини</a:t>
                      </a:r>
                      <a:endParaRPr lang="ru-RU" sz="12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solidFill>
                            <a:srgbClr val="FF0000"/>
                          </a:solidFill>
                          <a:effectLst/>
                        </a:rPr>
                        <a:t>Слухання музики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7030A0"/>
                          </a:solidFill>
                          <a:effectLst/>
                        </a:rPr>
                        <a:t>Загальний показник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solidFill>
                            <a:srgbClr val="FF0000"/>
                          </a:solidFill>
                          <a:effectLst/>
                        </a:rPr>
                        <a:t>Співи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7030A0"/>
                          </a:solidFill>
                          <a:effectLst/>
                        </a:rPr>
                        <a:t>Загальний показник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solidFill>
                            <a:srgbClr val="FF0000"/>
                          </a:solidFill>
                          <a:effectLst/>
                        </a:rPr>
                        <a:t>Музично – ритмічні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uk-UA" sz="1200" dirty="0">
                          <a:solidFill>
                            <a:srgbClr val="FF0000"/>
                          </a:solidFill>
                          <a:effectLst/>
                        </a:rPr>
                        <a:t>рухи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7030A0"/>
                          </a:solidFill>
                          <a:effectLst/>
                        </a:rPr>
                        <a:t>Загальний показник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solidFill>
                            <a:srgbClr val="FF0000"/>
                          </a:solidFill>
                          <a:effectLst/>
                        </a:rPr>
                        <a:t>Гра на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uk-UA" sz="1200" dirty="0">
                          <a:solidFill>
                            <a:srgbClr val="FF0000"/>
                          </a:solidFill>
                          <a:effectLst/>
                        </a:rPr>
                        <a:t>ДМІ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7030A0"/>
                          </a:solidFill>
                          <a:effectLst/>
                        </a:rPr>
                        <a:t>Загальний показник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7030A0"/>
                          </a:solidFill>
                          <a:effectLst/>
                        </a:rPr>
                        <a:t>Середній показник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extLst>
                  <a:ext uri="{0D108BD9-81ED-4DB2-BD59-A6C34878D82A}">
                    <a16:rowId xmlns:a16="http://schemas.microsoft.com/office/drawing/2014/main" xmlns="" val="3050992335"/>
                  </a:ext>
                </a:extLst>
              </a:tr>
              <a:tr h="2524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</a:rPr>
                        <a:t>Емоційний відгук, культура слухання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</a:rPr>
                        <a:t>Рівень знань про композиторів, їх творчість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Розрізнення та визначення жанрів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Розрізнення та визначення характеру</a:t>
                      </a:r>
                      <a:endParaRPr lang="ru-RU" sz="1100" dirty="0"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Розрізнення засобів муз. виразності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Розрізнення форми твору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aseline="30000" dirty="0">
                          <a:effectLst/>
                        </a:rPr>
                        <a:t>Діапазон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Музичний слух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Співацькі навички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Спів  в ансамблі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Пісенна творчість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Розрізнення метроритму твору, передача його в рухах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Виконання основних видів рухів</a:t>
                      </a:r>
                      <a:endParaRPr lang="ru-RU" sz="1100" dirty="0">
                        <a:effectLst/>
                      </a:endParaRP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Виконання основних танцювальних рухів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Виконання рухів з предметами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Злагодженість під час муз. – ритмічної діяльностіі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Розрізнення  звучання ДМІ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Володіння навичками гри на ДМІ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Уміння відтворювати ритм</a:t>
                      </a:r>
                      <a:endParaRPr lang="ru-RU" sz="1100" dirty="0">
                        <a:effectLst/>
                      </a:endParaRP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6084059"/>
                  </a:ext>
                </a:extLst>
              </a:tr>
              <a:tr h="164908">
                <a:tc rowSpan="2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3834625742"/>
                  </a:ext>
                </a:extLst>
              </a:tr>
              <a:tr h="164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3011062649"/>
                  </a:ext>
                </a:extLst>
              </a:tr>
              <a:tr h="164908">
                <a:tc rowSpan="2">
                  <a:txBody>
                    <a:bodyPr/>
                    <a:lstStyle/>
                    <a:p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r>
                        <a:rPr lang="uk-UA" sz="1050" dirty="0">
                          <a:effectLst/>
                        </a:rPr>
                        <a:t>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3479191875"/>
                  </a:ext>
                </a:extLst>
              </a:tr>
              <a:tr h="164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2457296601"/>
                  </a:ext>
                </a:extLst>
              </a:tr>
              <a:tr h="164908">
                <a:tc rowSpan="2">
                  <a:txBody>
                    <a:bodyPr/>
                    <a:lstStyle/>
                    <a:p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r>
                        <a:rPr lang="uk-UA" sz="1050" dirty="0">
                          <a:effectLst/>
                        </a:rPr>
                        <a:t>3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4133856784"/>
                  </a:ext>
                </a:extLst>
              </a:tr>
              <a:tr h="164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2739359043"/>
                  </a:ext>
                </a:extLst>
              </a:tr>
              <a:tr h="164908">
                <a:tc rowSpan="2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4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1723969493"/>
                  </a:ext>
                </a:extLst>
              </a:tr>
              <a:tr h="164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1589761631"/>
                  </a:ext>
                </a:extLst>
              </a:tr>
              <a:tr h="164908">
                <a:tc rowSpan="2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5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1178601546"/>
                  </a:ext>
                </a:extLst>
              </a:tr>
              <a:tr h="164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3642920716"/>
                  </a:ext>
                </a:extLst>
              </a:tr>
              <a:tr h="164908">
                <a:tc rowSpan="2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6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1900887386"/>
                  </a:ext>
                </a:extLst>
              </a:tr>
              <a:tr h="164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2694964733"/>
                  </a:ext>
                </a:extLst>
              </a:tr>
              <a:tr h="164908">
                <a:tc rowSpan="2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7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2239479346"/>
                  </a:ext>
                </a:extLst>
              </a:tr>
              <a:tr h="164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735377947"/>
                  </a:ext>
                </a:extLst>
              </a:tr>
              <a:tr h="164908">
                <a:tc rowSpan="2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8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3709372582"/>
                  </a:ext>
                </a:extLst>
              </a:tr>
              <a:tr h="164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2017963972"/>
                  </a:ext>
                </a:extLst>
              </a:tr>
              <a:tr h="164908">
                <a:tc rowSpan="2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299266596"/>
                  </a:ext>
                </a:extLst>
              </a:tr>
              <a:tr h="164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208175654"/>
                  </a:ext>
                </a:extLst>
              </a:tr>
              <a:tr h="164908">
                <a:tc rowSpan="2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10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1160819019"/>
                  </a:ext>
                </a:extLst>
              </a:tr>
              <a:tr h="164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2934614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643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5C2DBF-1F1F-45EE-9596-7D5F271365B9}"/>
              </a:ext>
            </a:extLst>
          </p:cNvPr>
          <p:cNvSpPr txBox="1"/>
          <p:nvPr/>
        </p:nvSpPr>
        <p:spPr>
          <a:xfrm>
            <a:off x="3719744" y="133166"/>
            <a:ext cx="54952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00CC"/>
                </a:solidFill>
              </a:rPr>
              <a:t>МОНІТОРИНГ РІВНЯ МУЗИЧНОЇ КОМПЕТЕНТНОСТІ  ДІТЕЙ СТАРШОЇ ГРУПИ</a:t>
            </a:r>
          </a:p>
          <a:p>
            <a:r>
              <a:rPr lang="ru-RU" sz="1100" b="1" dirty="0">
                <a:solidFill>
                  <a:srgbClr val="0000CC"/>
                </a:solidFill>
              </a:rPr>
              <a:t>                                             </a:t>
            </a:r>
            <a:r>
              <a:rPr lang="ru-RU" sz="1100" b="1" i="1" dirty="0">
                <a:solidFill>
                  <a:srgbClr val="0000CC"/>
                </a:solidFill>
              </a:rPr>
              <a:t> (ШОСТИЙ  РІК ЖИТТЯ)</a:t>
            </a:r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xmlns="" id="{7A33A886-6EA6-48A5-A6B2-8E377B4210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039814"/>
              </p:ext>
            </p:extLst>
          </p:nvPr>
        </p:nvGraphicFramePr>
        <p:xfrm>
          <a:off x="150920" y="564052"/>
          <a:ext cx="11913841" cy="6160787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404585">
                  <a:extLst>
                    <a:ext uri="{9D8B030D-6E8A-4147-A177-3AD203B41FA5}">
                      <a16:colId xmlns:a16="http://schemas.microsoft.com/office/drawing/2014/main" xmlns="" val="286966338"/>
                    </a:ext>
                  </a:extLst>
                </a:gridCol>
                <a:gridCol w="1799216">
                  <a:extLst>
                    <a:ext uri="{9D8B030D-6E8A-4147-A177-3AD203B41FA5}">
                      <a16:colId xmlns:a16="http://schemas.microsoft.com/office/drawing/2014/main" xmlns="" val="3325220993"/>
                    </a:ext>
                  </a:extLst>
                </a:gridCol>
                <a:gridCol w="404585">
                  <a:extLst>
                    <a:ext uri="{9D8B030D-6E8A-4147-A177-3AD203B41FA5}">
                      <a16:colId xmlns:a16="http://schemas.microsoft.com/office/drawing/2014/main" xmlns="" val="3063174691"/>
                    </a:ext>
                  </a:extLst>
                </a:gridCol>
                <a:gridCol w="404585">
                  <a:extLst>
                    <a:ext uri="{9D8B030D-6E8A-4147-A177-3AD203B41FA5}">
                      <a16:colId xmlns:a16="http://schemas.microsoft.com/office/drawing/2014/main" xmlns="" val="3383886508"/>
                    </a:ext>
                  </a:extLst>
                </a:gridCol>
                <a:gridCol w="404585">
                  <a:extLst>
                    <a:ext uri="{9D8B030D-6E8A-4147-A177-3AD203B41FA5}">
                      <a16:colId xmlns:a16="http://schemas.microsoft.com/office/drawing/2014/main" xmlns="" val="3787119676"/>
                    </a:ext>
                  </a:extLst>
                </a:gridCol>
                <a:gridCol w="404585">
                  <a:extLst>
                    <a:ext uri="{9D8B030D-6E8A-4147-A177-3AD203B41FA5}">
                      <a16:colId xmlns:a16="http://schemas.microsoft.com/office/drawing/2014/main" xmlns="" val="2276742455"/>
                    </a:ext>
                  </a:extLst>
                </a:gridCol>
                <a:gridCol w="404585">
                  <a:extLst>
                    <a:ext uri="{9D8B030D-6E8A-4147-A177-3AD203B41FA5}">
                      <a16:colId xmlns:a16="http://schemas.microsoft.com/office/drawing/2014/main" xmlns="" val="2665760549"/>
                    </a:ext>
                  </a:extLst>
                </a:gridCol>
                <a:gridCol w="404585">
                  <a:extLst>
                    <a:ext uri="{9D8B030D-6E8A-4147-A177-3AD203B41FA5}">
                      <a16:colId xmlns:a16="http://schemas.microsoft.com/office/drawing/2014/main" xmlns="" val="170512825"/>
                    </a:ext>
                  </a:extLst>
                </a:gridCol>
                <a:gridCol w="404585">
                  <a:extLst>
                    <a:ext uri="{9D8B030D-6E8A-4147-A177-3AD203B41FA5}">
                      <a16:colId xmlns:a16="http://schemas.microsoft.com/office/drawing/2014/main" xmlns="" val="4060362314"/>
                    </a:ext>
                  </a:extLst>
                </a:gridCol>
                <a:gridCol w="404585">
                  <a:extLst>
                    <a:ext uri="{9D8B030D-6E8A-4147-A177-3AD203B41FA5}">
                      <a16:colId xmlns:a16="http://schemas.microsoft.com/office/drawing/2014/main" xmlns="" val="2307591963"/>
                    </a:ext>
                  </a:extLst>
                </a:gridCol>
                <a:gridCol w="404585">
                  <a:extLst>
                    <a:ext uri="{9D8B030D-6E8A-4147-A177-3AD203B41FA5}">
                      <a16:colId xmlns:a16="http://schemas.microsoft.com/office/drawing/2014/main" xmlns="" val="3696130433"/>
                    </a:ext>
                  </a:extLst>
                </a:gridCol>
                <a:gridCol w="404585">
                  <a:extLst>
                    <a:ext uri="{9D8B030D-6E8A-4147-A177-3AD203B41FA5}">
                      <a16:colId xmlns:a16="http://schemas.microsoft.com/office/drawing/2014/main" xmlns="" val="913460898"/>
                    </a:ext>
                  </a:extLst>
                </a:gridCol>
                <a:gridCol w="404585">
                  <a:extLst>
                    <a:ext uri="{9D8B030D-6E8A-4147-A177-3AD203B41FA5}">
                      <a16:colId xmlns:a16="http://schemas.microsoft.com/office/drawing/2014/main" xmlns="" val="3352297660"/>
                    </a:ext>
                  </a:extLst>
                </a:gridCol>
                <a:gridCol w="404585">
                  <a:extLst>
                    <a:ext uri="{9D8B030D-6E8A-4147-A177-3AD203B41FA5}">
                      <a16:colId xmlns:a16="http://schemas.microsoft.com/office/drawing/2014/main" xmlns="" val="1906765612"/>
                    </a:ext>
                  </a:extLst>
                </a:gridCol>
                <a:gridCol w="404585">
                  <a:extLst>
                    <a:ext uri="{9D8B030D-6E8A-4147-A177-3AD203B41FA5}">
                      <a16:colId xmlns:a16="http://schemas.microsoft.com/office/drawing/2014/main" xmlns="" val="4115205865"/>
                    </a:ext>
                  </a:extLst>
                </a:gridCol>
                <a:gridCol w="404585">
                  <a:extLst>
                    <a:ext uri="{9D8B030D-6E8A-4147-A177-3AD203B41FA5}">
                      <a16:colId xmlns:a16="http://schemas.microsoft.com/office/drawing/2014/main" xmlns="" val="981306657"/>
                    </a:ext>
                  </a:extLst>
                </a:gridCol>
                <a:gridCol w="404585">
                  <a:extLst>
                    <a:ext uri="{9D8B030D-6E8A-4147-A177-3AD203B41FA5}">
                      <a16:colId xmlns:a16="http://schemas.microsoft.com/office/drawing/2014/main" xmlns="" val="1924208166"/>
                    </a:ext>
                  </a:extLst>
                </a:gridCol>
                <a:gridCol w="404585">
                  <a:extLst>
                    <a:ext uri="{9D8B030D-6E8A-4147-A177-3AD203B41FA5}">
                      <a16:colId xmlns:a16="http://schemas.microsoft.com/office/drawing/2014/main" xmlns="" val="4179662705"/>
                    </a:ext>
                  </a:extLst>
                </a:gridCol>
                <a:gridCol w="404585">
                  <a:extLst>
                    <a:ext uri="{9D8B030D-6E8A-4147-A177-3AD203B41FA5}">
                      <a16:colId xmlns:a16="http://schemas.microsoft.com/office/drawing/2014/main" xmlns="" val="847701354"/>
                    </a:ext>
                  </a:extLst>
                </a:gridCol>
                <a:gridCol w="404585">
                  <a:extLst>
                    <a:ext uri="{9D8B030D-6E8A-4147-A177-3AD203B41FA5}">
                      <a16:colId xmlns:a16="http://schemas.microsoft.com/office/drawing/2014/main" xmlns="" val="4052120819"/>
                    </a:ext>
                  </a:extLst>
                </a:gridCol>
                <a:gridCol w="404585">
                  <a:extLst>
                    <a:ext uri="{9D8B030D-6E8A-4147-A177-3AD203B41FA5}">
                      <a16:colId xmlns:a16="http://schemas.microsoft.com/office/drawing/2014/main" xmlns="" val="4019585486"/>
                    </a:ext>
                  </a:extLst>
                </a:gridCol>
                <a:gridCol w="404585">
                  <a:extLst>
                    <a:ext uri="{9D8B030D-6E8A-4147-A177-3AD203B41FA5}">
                      <a16:colId xmlns:a16="http://schemas.microsoft.com/office/drawing/2014/main" xmlns="" val="2537726119"/>
                    </a:ext>
                  </a:extLst>
                </a:gridCol>
                <a:gridCol w="404585">
                  <a:extLst>
                    <a:ext uri="{9D8B030D-6E8A-4147-A177-3AD203B41FA5}">
                      <a16:colId xmlns:a16="http://schemas.microsoft.com/office/drawing/2014/main" xmlns="" val="1042424043"/>
                    </a:ext>
                  </a:extLst>
                </a:gridCol>
                <a:gridCol w="404585">
                  <a:extLst>
                    <a:ext uri="{9D8B030D-6E8A-4147-A177-3AD203B41FA5}">
                      <a16:colId xmlns:a16="http://schemas.microsoft.com/office/drawing/2014/main" xmlns="" val="1826249487"/>
                    </a:ext>
                  </a:extLst>
                </a:gridCol>
                <a:gridCol w="404585">
                  <a:extLst>
                    <a:ext uri="{9D8B030D-6E8A-4147-A177-3AD203B41FA5}">
                      <a16:colId xmlns:a16="http://schemas.microsoft.com/office/drawing/2014/main" xmlns="" val="2797376285"/>
                    </a:ext>
                  </a:extLst>
                </a:gridCol>
                <a:gridCol w="404585">
                  <a:extLst>
                    <a:ext uri="{9D8B030D-6E8A-4147-A177-3AD203B41FA5}">
                      <a16:colId xmlns:a16="http://schemas.microsoft.com/office/drawing/2014/main" xmlns="" val="4154638103"/>
                    </a:ext>
                  </a:extLst>
                </a:gridCol>
              </a:tblGrid>
              <a:tr h="329608"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№ З /п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Прізвище, ім</a:t>
                      </a:r>
                      <a:r>
                        <a:rPr lang="en-US" sz="1050" dirty="0">
                          <a:effectLst/>
                        </a:rPr>
                        <a:t>’</a:t>
                      </a:r>
                      <a:r>
                        <a:rPr lang="uk-UA" sz="1050" dirty="0">
                          <a:effectLst/>
                        </a:rPr>
                        <a:t>я дитини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solidFill>
                            <a:srgbClr val="FF0000"/>
                          </a:solidFill>
                          <a:effectLst/>
                        </a:rPr>
                        <a:t>Слухання музики</a:t>
                      </a:r>
                      <a:endParaRPr lang="ru-RU" sz="10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rgbClr val="7030A0"/>
                          </a:solidFill>
                          <a:effectLst/>
                        </a:rPr>
                        <a:t>Загальний показник</a:t>
                      </a:r>
                      <a:endParaRPr lang="ru-RU" sz="105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solidFill>
                            <a:srgbClr val="FF0000"/>
                          </a:solidFill>
                          <a:effectLst/>
                        </a:rPr>
                        <a:t>Співи</a:t>
                      </a:r>
                      <a:endParaRPr lang="ru-RU" sz="10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rgbClr val="7030A0"/>
                          </a:solidFill>
                          <a:effectLst/>
                        </a:rPr>
                        <a:t>Загальний показник</a:t>
                      </a:r>
                      <a:endParaRPr lang="ru-RU" sz="105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solidFill>
                            <a:srgbClr val="FF0000"/>
                          </a:solidFill>
                          <a:effectLst/>
                        </a:rPr>
                        <a:t>Музично – ритмічні</a:t>
                      </a:r>
                      <a:endParaRPr lang="ru-RU" sz="105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solidFill>
                            <a:srgbClr val="FF0000"/>
                          </a:solidFill>
                          <a:effectLst/>
                        </a:rPr>
                        <a:t>рухи</a:t>
                      </a:r>
                      <a:endParaRPr lang="ru-RU" sz="10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rgbClr val="7030A0"/>
                          </a:solidFill>
                          <a:effectLst/>
                        </a:rPr>
                        <a:t>Загальний показник</a:t>
                      </a:r>
                      <a:endParaRPr lang="ru-RU" sz="105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solidFill>
                            <a:srgbClr val="FF0000"/>
                          </a:solidFill>
                          <a:effectLst/>
                        </a:rPr>
                        <a:t>Гра на</a:t>
                      </a:r>
                      <a:endParaRPr lang="ru-RU" sz="105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rgbClr val="FF0000"/>
                          </a:solidFill>
                          <a:effectLst/>
                        </a:rPr>
                        <a:t>ДМІ</a:t>
                      </a:r>
                      <a:endParaRPr lang="ru-RU" sz="10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rgbClr val="7030A0"/>
                          </a:solidFill>
                          <a:effectLst/>
                        </a:rPr>
                        <a:t>Загальний показник</a:t>
                      </a:r>
                      <a:endParaRPr lang="ru-RU" sz="105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rgbClr val="7030A0"/>
                          </a:solidFill>
                          <a:effectLst/>
                        </a:rPr>
                        <a:t>Середній показник</a:t>
                      </a:r>
                      <a:endParaRPr lang="ru-RU" sz="105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extLst>
                  <a:ext uri="{0D108BD9-81ED-4DB2-BD59-A6C34878D82A}">
                    <a16:rowId xmlns:a16="http://schemas.microsoft.com/office/drawing/2014/main" xmlns="" val="3132968069"/>
                  </a:ext>
                </a:extLst>
              </a:tr>
              <a:tr h="2472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50" dirty="0">
                          <a:effectLst/>
                        </a:rPr>
                        <a:t>Знання про композиторів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Розрізнення та визначення жанрів музики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Сприйняття образного змісту твору</a:t>
                      </a:r>
                      <a:endParaRPr lang="ru-RU" sz="1050" dirty="0"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Розрізнення та виокремлення засобів музичної виразності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Музична  пам</a:t>
                      </a:r>
                      <a:r>
                        <a:rPr lang="uk-UA" sz="1050" baseline="30000" dirty="0">
                          <a:effectLst/>
                        </a:rPr>
                        <a:t>,</a:t>
                      </a:r>
                      <a:r>
                        <a:rPr lang="uk-UA" sz="1050" dirty="0">
                          <a:effectLst/>
                        </a:rPr>
                        <a:t>ять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aseline="30000" dirty="0">
                          <a:effectLst/>
                        </a:rPr>
                        <a:t>Діапазон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Співацькі навички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Виконавські здібності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Спів  в ансамблі, з супроводом та без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Пісенна творчість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Орієнтація у просторі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Навички виконання танцювальних рухів</a:t>
                      </a:r>
                      <a:endParaRPr lang="ru-RU" sz="1050" dirty="0">
                        <a:effectLst/>
                      </a:endParaRP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Взаємодія з партнерами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Самостійність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Творчість у рухах та пластиці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Знання назв, способів звуковидобування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Відтворення ритмічного малюнку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Гра в ансамблі, оркестрі</a:t>
                      </a:r>
                      <a:endParaRPr lang="ru-RU" sz="1050" dirty="0">
                        <a:effectLst/>
                      </a:endParaRP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Навички гри на металофоні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314360"/>
                  </a:ext>
                </a:extLst>
              </a:tr>
              <a:tr h="167956">
                <a:tc rowSpan="2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604340145"/>
                  </a:ext>
                </a:extLst>
              </a:tr>
              <a:tr h="167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3577035485"/>
                  </a:ext>
                </a:extLst>
              </a:tr>
              <a:tr h="167956">
                <a:tc rowSpan="2">
                  <a:txBody>
                    <a:bodyPr/>
                    <a:lstStyle/>
                    <a:p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r>
                        <a:rPr lang="uk-UA" sz="1050" dirty="0">
                          <a:effectLst/>
                        </a:rPr>
                        <a:t>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2974744699"/>
                  </a:ext>
                </a:extLst>
              </a:tr>
              <a:tr h="167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2964903298"/>
                  </a:ext>
                </a:extLst>
              </a:tr>
              <a:tr h="167956">
                <a:tc rowSpan="2">
                  <a:txBody>
                    <a:bodyPr/>
                    <a:lstStyle/>
                    <a:p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r>
                        <a:rPr lang="uk-UA" sz="1050" dirty="0">
                          <a:effectLst/>
                        </a:rPr>
                        <a:t>3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3427781358"/>
                  </a:ext>
                </a:extLst>
              </a:tr>
              <a:tr h="167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1636345653"/>
                  </a:ext>
                </a:extLst>
              </a:tr>
              <a:tr h="167956">
                <a:tc rowSpan="2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4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723988247"/>
                  </a:ext>
                </a:extLst>
              </a:tr>
              <a:tr h="167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331699733"/>
                  </a:ext>
                </a:extLst>
              </a:tr>
              <a:tr h="167956">
                <a:tc rowSpan="2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5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1286190681"/>
                  </a:ext>
                </a:extLst>
              </a:tr>
              <a:tr h="167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2528945827"/>
                  </a:ext>
                </a:extLst>
              </a:tr>
              <a:tr h="167956">
                <a:tc rowSpan="2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6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365577401"/>
                  </a:ext>
                </a:extLst>
              </a:tr>
              <a:tr h="167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359614776"/>
                  </a:ext>
                </a:extLst>
              </a:tr>
              <a:tr h="167956">
                <a:tc rowSpan="2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7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2079269595"/>
                  </a:ext>
                </a:extLst>
              </a:tr>
              <a:tr h="167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1785094393"/>
                  </a:ext>
                </a:extLst>
              </a:tr>
              <a:tr h="167956">
                <a:tc rowSpan="2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8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3326787719"/>
                  </a:ext>
                </a:extLst>
              </a:tr>
              <a:tr h="167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2353983336"/>
                  </a:ext>
                </a:extLst>
              </a:tr>
              <a:tr h="167956">
                <a:tc rowSpan="2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2412501017"/>
                  </a:ext>
                </a:extLst>
              </a:tr>
              <a:tr h="167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2633024280"/>
                  </a:ext>
                </a:extLst>
              </a:tr>
              <a:tr h="167956">
                <a:tc rowSpan="2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 algn="ctr"/>
                      <a:r>
                        <a:rPr lang="uk-UA" sz="1050" dirty="0">
                          <a:effectLst/>
                        </a:rPr>
                        <a:t>10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68811929"/>
                  </a:ext>
                </a:extLst>
              </a:tr>
              <a:tr h="167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88021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804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7242D5-7629-4430-AC07-08562824FA02}"/>
              </a:ext>
            </a:extLst>
          </p:cNvPr>
          <p:cNvSpPr txBox="1"/>
          <p:nvPr/>
        </p:nvSpPr>
        <p:spPr>
          <a:xfrm>
            <a:off x="3047260" y="124287"/>
            <a:ext cx="67980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/>
              <a:t>                </a:t>
            </a:r>
            <a:r>
              <a:rPr lang="ru-RU" sz="1100" b="1" dirty="0">
                <a:solidFill>
                  <a:srgbClr val="0000CC"/>
                </a:solidFill>
              </a:rPr>
              <a:t>МОНІТОРИНГ РІВНЯ МУЗИЧНОЇ КОМПЕТЕНТНОСТІ  ДІТЕЙ СЬОМОГО РОКУ ЖИТТЯ </a:t>
            </a:r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xmlns="" id="{C73A5BAD-3FA1-43EC-9B41-EC49EFEF3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253818"/>
              </p:ext>
            </p:extLst>
          </p:nvPr>
        </p:nvGraphicFramePr>
        <p:xfrm>
          <a:off x="150920" y="385897"/>
          <a:ext cx="11860572" cy="6347814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385704">
                  <a:extLst>
                    <a:ext uri="{9D8B030D-6E8A-4147-A177-3AD203B41FA5}">
                      <a16:colId xmlns:a16="http://schemas.microsoft.com/office/drawing/2014/main" xmlns="" val="432972188"/>
                    </a:ext>
                  </a:extLst>
                </a:gridCol>
                <a:gridCol w="1832268">
                  <a:extLst>
                    <a:ext uri="{9D8B030D-6E8A-4147-A177-3AD203B41FA5}">
                      <a16:colId xmlns:a16="http://schemas.microsoft.com/office/drawing/2014/main" xmlns="" val="4023334463"/>
                    </a:ext>
                  </a:extLst>
                </a:gridCol>
                <a:gridCol w="385704">
                  <a:extLst>
                    <a:ext uri="{9D8B030D-6E8A-4147-A177-3AD203B41FA5}">
                      <a16:colId xmlns:a16="http://schemas.microsoft.com/office/drawing/2014/main" xmlns="" val="1109044552"/>
                    </a:ext>
                  </a:extLst>
                </a:gridCol>
                <a:gridCol w="385704">
                  <a:extLst>
                    <a:ext uri="{9D8B030D-6E8A-4147-A177-3AD203B41FA5}">
                      <a16:colId xmlns:a16="http://schemas.microsoft.com/office/drawing/2014/main" xmlns="" val="1830208546"/>
                    </a:ext>
                  </a:extLst>
                </a:gridCol>
                <a:gridCol w="385704">
                  <a:extLst>
                    <a:ext uri="{9D8B030D-6E8A-4147-A177-3AD203B41FA5}">
                      <a16:colId xmlns:a16="http://schemas.microsoft.com/office/drawing/2014/main" xmlns="" val="2679115030"/>
                    </a:ext>
                  </a:extLst>
                </a:gridCol>
                <a:gridCol w="385704">
                  <a:extLst>
                    <a:ext uri="{9D8B030D-6E8A-4147-A177-3AD203B41FA5}">
                      <a16:colId xmlns:a16="http://schemas.microsoft.com/office/drawing/2014/main" xmlns="" val="3280992189"/>
                    </a:ext>
                  </a:extLst>
                </a:gridCol>
                <a:gridCol w="385704">
                  <a:extLst>
                    <a:ext uri="{9D8B030D-6E8A-4147-A177-3AD203B41FA5}">
                      <a16:colId xmlns:a16="http://schemas.microsoft.com/office/drawing/2014/main" xmlns="" val="460067223"/>
                    </a:ext>
                  </a:extLst>
                </a:gridCol>
                <a:gridCol w="385704">
                  <a:extLst>
                    <a:ext uri="{9D8B030D-6E8A-4147-A177-3AD203B41FA5}">
                      <a16:colId xmlns:a16="http://schemas.microsoft.com/office/drawing/2014/main" xmlns="" val="1098275428"/>
                    </a:ext>
                  </a:extLst>
                </a:gridCol>
                <a:gridCol w="385704">
                  <a:extLst>
                    <a:ext uri="{9D8B030D-6E8A-4147-A177-3AD203B41FA5}">
                      <a16:colId xmlns:a16="http://schemas.microsoft.com/office/drawing/2014/main" xmlns="" val="3795008377"/>
                    </a:ext>
                  </a:extLst>
                </a:gridCol>
                <a:gridCol w="385704">
                  <a:extLst>
                    <a:ext uri="{9D8B030D-6E8A-4147-A177-3AD203B41FA5}">
                      <a16:colId xmlns:a16="http://schemas.microsoft.com/office/drawing/2014/main" xmlns="" val="2375125865"/>
                    </a:ext>
                  </a:extLst>
                </a:gridCol>
                <a:gridCol w="385704">
                  <a:extLst>
                    <a:ext uri="{9D8B030D-6E8A-4147-A177-3AD203B41FA5}">
                      <a16:colId xmlns:a16="http://schemas.microsoft.com/office/drawing/2014/main" xmlns="" val="3706608779"/>
                    </a:ext>
                  </a:extLst>
                </a:gridCol>
                <a:gridCol w="385704">
                  <a:extLst>
                    <a:ext uri="{9D8B030D-6E8A-4147-A177-3AD203B41FA5}">
                      <a16:colId xmlns:a16="http://schemas.microsoft.com/office/drawing/2014/main" xmlns="" val="343753336"/>
                    </a:ext>
                  </a:extLst>
                </a:gridCol>
                <a:gridCol w="385704">
                  <a:extLst>
                    <a:ext uri="{9D8B030D-6E8A-4147-A177-3AD203B41FA5}">
                      <a16:colId xmlns:a16="http://schemas.microsoft.com/office/drawing/2014/main" xmlns="" val="612894414"/>
                    </a:ext>
                  </a:extLst>
                </a:gridCol>
                <a:gridCol w="385704">
                  <a:extLst>
                    <a:ext uri="{9D8B030D-6E8A-4147-A177-3AD203B41FA5}">
                      <a16:colId xmlns:a16="http://schemas.microsoft.com/office/drawing/2014/main" xmlns="" val="3640465307"/>
                    </a:ext>
                  </a:extLst>
                </a:gridCol>
                <a:gridCol w="385704">
                  <a:extLst>
                    <a:ext uri="{9D8B030D-6E8A-4147-A177-3AD203B41FA5}">
                      <a16:colId xmlns:a16="http://schemas.microsoft.com/office/drawing/2014/main" xmlns="" val="799130238"/>
                    </a:ext>
                  </a:extLst>
                </a:gridCol>
                <a:gridCol w="385704">
                  <a:extLst>
                    <a:ext uri="{9D8B030D-6E8A-4147-A177-3AD203B41FA5}">
                      <a16:colId xmlns:a16="http://schemas.microsoft.com/office/drawing/2014/main" xmlns="" val="4078696345"/>
                    </a:ext>
                  </a:extLst>
                </a:gridCol>
                <a:gridCol w="385704">
                  <a:extLst>
                    <a:ext uri="{9D8B030D-6E8A-4147-A177-3AD203B41FA5}">
                      <a16:colId xmlns:a16="http://schemas.microsoft.com/office/drawing/2014/main" xmlns="" val="3522933357"/>
                    </a:ext>
                  </a:extLst>
                </a:gridCol>
                <a:gridCol w="385704">
                  <a:extLst>
                    <a:ext uri="{9D8B030D-6E8A-4147-A177-3AD203B41FA5}">
                      <a16:colId xmlns:a16="http://schemas.microsoft.com/office/drawing/2014/main" xmlns="" val="2756090213"/>
                    </a:ext>
                  </a:extLst>
                </a:gridCol>
                <a:gridCol w="385704">
                  <a:extLst>
                    <a:ext uri="{9D8B030D-6E8A-4147-A177-3AD203B41FA5}">
                      <a16:colId xmlns:a16="http://schemas.microsoft.com/office/drawing/2014/main" xmlns="" val="13742458"/>
                    </a:ext>
                  </a:extLst>
                </a:gridCol>
                <a:gridCol w="385704">
                  <a:extLst>
                    <a:ext uri="{9D8B030D-6E8A-4147-A177-3AD203B41FA5}">
                      <a16:colId xmlns:a16="http://schemas.microsoft.com/office/drawing/2014/main" xmlns="" val="2669478874"/>
                    </a:ext>
                  </a:extLst>
                </a:gridCol>
                <a:gridCol w="385704">
                  <a:extLst>
                    <a:ext uri="{9D8B030D-6E8A-4147-A177-3AD203B41FA5}">
                      <a16:colId xmlns:a16="http://schemas.microsoft.com/office/drawing/2014/main" xmlns="" val="3553575378"/>
                    </a:ext>
                  </a:extLst>
                </a:gridCol>
                <a:gridCol w="385704">
                  <a:extLst>
                    <a:ext uri="{9D8B030D-6E8A-4147-A177-3AD203B41FA5}">
                      <a16:colId xmlns:a16="http://schemas.microsoft.com/office/drawing/2014/main" xmlns="" val="2466668284"/>
                    </a:ext>
                  </a:extLst>
                </a:gridCol>
                <a:gridCol w="385704">
                  <a:extLst>
                    <a:ext uri="{9D8B030D-6E8A-4147-A177-3AD203B41FA5}">
                      <a16:colId xmlns:a16="http://schemas.microsoft.com/office/drawing/2014/main" xmlns="" val="4209568072"/>
                    </a:ext>
                  </a:extLst>
                </a:gridCol>
                <a:gridCol w="385704">
                  <a:extLst>
                    <a:ext uri="{9D8B030D-6E8A-4147-A177-3AD203B41FA5}">
                      <a16:colId xmlns:a16="http://schemas.microsoft.com/office/drawing/2014/main" xmlns="" val="2284030673"/>
                    </a:ext>
                  </a:extLst>
                </a:gridCol>
                <a:gridCol w="385704">
                  <a:extLst>
                    <a:ext uri="{9D8B030D-6E8A-4147-A177-3AD203B41FA5}">
                      <a16:colId xmlns:a16="http://schemas.microsoft.com/office/drawing/2014/main" xmlns="" val="2961870413"/>
                    </a:ext>
                  </a:extLst>
                </a:gridCol>
                <a:gridCol w="385704">
                  <a:extLst>
                    <a:ext uri="{9D8B030D-6E8A-4147-A177-3AD203B41FA5}">
                      <a16:colId xmlns:a16="http://schemas.microsoft.com/office/drawing/2014/main" xmlns="" val="1339206903"/>
                    </a:ext>
                  </a:extLst>
                </a:gridCol>
                <a:gridCol w="385704">
                  <a:extLst>
                    <a:ext uri="{9D8B030D-6E8A-4147-A177-3AD203B41FA5}">
                      <a16:colId xmlns:a16="http://schemas.microsoft.com/office/drawing/2014/main" xmlns="" val="3137254552"/>
                    </a:ext>
                  </a:extLst>
                </a:gridCol>
              </a:tblGrid>
              <a:tr h="343125"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№ З 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Прізвище, ім</a:t>
                      </a:r>
                      <a:r>
                        <a:rPr lang="en-US" sz="1100" dirty="0">
                          <a:effectLst/>
                        </a:rPr>
                        <a:t>’</a:t>
                      </a:r>
                      <a:r>
                        <a:rPr lang="uk-UA" sz="1100" dirty="0">
                          <a:effectLst/>
                        </a:rPr>
                        <a:t>я дитини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solidFill>
                            <a:srgbClr val="FF0000"/>
                          </a:solidFill>
                          <a:effectLst/>
                        </a:rPr>
                        <a:t>Слухання музики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7030A0"/>
                          </a:solidFill>
                          <a:effectLst/>
                        </a:rPr>
                        <a:t>Загальний показник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solidFill>
                            <a:srgbClr val="FF0000"/>
                          </a:solidFill>
                          <a:effectLst/>
                        </a:rPr>
                        <a:t>Співи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7030A0"/>
                          </a:solidFill>
                          <a:effectLst/>
                        </a:rPr>
                        <a:t>Загальний показник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solidFill>
                            <a:srgbClr val="FF0000"/>
                          </a:solidFill>
                          <a:effectLst/>
                        </a:rPr>
                        <a:t>Музично – ритмічні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solidFill>
                            <a:srgbClr val="FF0000"/>
                          </a:solidFill>
                          <a:effectLst/>
                        </a:rPr>
                        <a:t>рухи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7030A0"/>
                          </a:solidFill>
                          <a:effectLst/>
                        </a:rPr>
                        <a:t>Загальний показник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solidFill>
                            <a:srgbClr val="FF0000"/>
                          </a:solidFill>
                          <a:effectLst/>
                        </a:rPr>
                        <a:t>Гра на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FF0000"/>
                          </a:solidFill>
                          <a:effectLst/>
                        </a:rPr>
                        <a:t>ДМІ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7030A0"/>
                          </a:solidFill>
                          <a:effectLst/>
                        </a:rPr>
                        <a:t>Загальний показник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7030A0"/>
                          </a:solidFill>
                          <a:effectLst/>
                        </a:rPr>
                        <a:t>Середній показник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extLst>
                  <a:ext uri="{0D108BD9-81ED-4DB2-BD59-A6C34878D82A}">
                    <a16:rowId xmlns:a16="http://schemas.microsoft.com/office/drawing/2014/main" xmlns="" val="3626418269"/>
                  </a:ext>
                </a:extLst>
              </a:tr>
              <a:tr h="2573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50" dirty="0">
                          <a:effectLst/>
                        </a:rPr>
                        <a:t>Емоційний відгук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Знання про композиторів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Розрізнення та визначення характеру, форми та жанру твору</a:t>
                      </a:r>
                      <a:endParaRPr lang="ru-RU" sz="1050" dirty="0"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Розрізнення засобів музичної виразності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Володіння основними музичними поняттями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50" baseline="30000" dirty="0">
                          <a:effectLst/>
                        </a:rPr>
                        <a:t>Діапазон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Співацькі навички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Виконавські здібності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Спів  в ансамблі, з супроводом та без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Пісенна творчість та імпровізація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Орієнтація у просторі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Навички виконання танцювальних рухів</a:t>
                      </a:r>
                      <a:endParaRPr lang="ru-RU" sz="1050" dirty="0">
                        <a:effectLst/>
                      </a:endParaRPr>
                    </a:p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Взаємодія з партнерами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Самостійність у виконанні рухів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Вмконання танців та рухів з предметами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Творчість у рухах та пластиці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Знання назв, способів звуковидобування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Виконавські здібності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Гра в ансамблі, оркестрі, індивідуально</a:t>
                      </a:r>
                      <a:endParaRPr lang="ru-RU" sz="1050" dirty="0">
                        <a:effectLst/>
                      </a:endParaRPr>
                    </a:p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Творчість та імпровізація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358285"/>
                  </a:ext>
                </a:extLst>
              </a:tr>
              <a:tr h="155966"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28209478"/>
                  </a:ext>
                </a:extLst>
              </a:tr>
              <a:tr h="187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298373359"/>
                  </a:ext>
                </a:extLst>
              </a:tr>
              <a:tr h="155966">
                <a:tc rowSpan="2">
                  <a:txBody>
                    <a:bodyPr/>
                    <a:lstStyle/>
                    <a:p>
                      <a:pPr algn="l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/>
                      <a:r>
                        <a:rPr lang="uk-UA" sz="11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1084622395"/>
                  </a:ext>
                </a:extLst>
              </a:tr>
              <a:tr h="187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3042961308"/>
                  </a:ext>
                </a:extLst>
              </a:tr>
              <a:tr h="155966">
                <a:tc rowSpan="2">
                  <a:txBody>
                    <a:bodyPr/>
                    <a:lstStyle/>
                    <a:p>
                      <a:pPr algn="l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/>
                      <a:r>
                        <a:rPr lang="uk-UA" sz="11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1794852244"/>
                  </a:ext>
                </a:extLst>
              </a:tr>
              <a:tr h="187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3001071250"/>
                  </a:ext>
                </a:extLst>
              </a:tr>
              <a:tr h="155966"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3681201195"/>
                  </a:ext>
                </a:extLst>
              </a:tr>
              <a:tr h="187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3742530965"/>
                  </a:ext>
                </a:extLst>
              </a:tr>
              <a:tr h="155966"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1487480274"/>
                  </a:ext>
                </a:extLst>
              </a:tr>
              <a:tr h="187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2808946331"/>
                  </a:ext>
                </a:extLst>
              </a:tr>
              <a:tr h="155966"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686551282"/>
                  </a:ext>
                </a:extLst>
              </a:tr>
              <a:tr h="187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1159560337"/>
                  </a:ext>
                </a:extLst>
              </a:tr>
              <a:tr h="155966"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3819554662"/>
                  </a:ext>
                </a:extLst>
              </a:tr>
              <a:tr h="187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1589959959"/>
                  </a:ext>
                </a:extLst>
              </a:tr>
              <a:tr h="155966"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3345892096"/>
                  </a:ext>
                </a:extLst>
              </a:tr>
              <a:tr h="187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2957173060"/>
                  </a:ext>
                </a:extLst>
              </a:tr>
              <a:tr h="155966"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3446591738"/>
                  </a:ext>
                </a:extLst>
              </a:tr>
              <a:tr h="187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652770096"/>
                  </a:ext>
                </a:extLst>
              </a:tr>
              <a:tr h="155966"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/>
                      <a:r>
                        <a:rPr lang="uk-UA" sz="11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2339077657"/>
                  </a:ext>
                </a:extLst>
              </a:tr>
              <a:tr h="187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:a16="http://schemas.microsoft.com/office/drawing/2014/main" xmlns="" val="704956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36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2E60E3A-316A-4A83-9439-2F838AAFC04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3E5B6A-65DE-4D05-8AA2-DE74EDEF51F1}"/>
              </a:ext>
            </a:extLst>
          </p:cNvPr>
          <p:cNvSpPr txBox="1"/>
          <p:nvPr/>
        </p:nvSpPr>
        <p:spPr>
          <a:xfrm>
            <a:off x="1855433" y="488273"/>
            <a:ext cx="770581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u="sng" dirty="0">
                <a:solidFill>
                  <a:srgbClr val="FF0000"/>
                </a:solidFill>
              </a:rPr>
              <a:t> Існує </a:t>
            </a:r>
            <a:r>
              <a:rPr lang="ru-RU" sz="2000" b="1" u="sng" dirty="0" err="1">
                <a:solidFill>
                  <a:srgbClr val="FF0000"/>
                </a:solidFill>
              </a:rPr>
              <a:t>кілька</a:t>
            </a:r>
            <a:r>
              <a:rPr lang="ru-RU" sz="2000" b="1" u="sng" dirty="0">
                <a:solidFill>
                  <a:srgbClr val="FF0000"/>
                </a:solidFill>
              </a:rPr>
              <a:t> </a:t>
            </a:r>
            <a:r>
              <a:rPr lang="ru-RU" sz="2000" b="1" u="sng" dirty="0" err="1">
                <a:solidFill>
                  <a:srgbClr val="FF0000"/>
                </a:solidFill>
              </a:rPr>
              <a:t>варіантів</a:t>
            </a:r>
            <a:r>
              <a:rPr lang="ru-RU" sz="2000" b="1" u="sng" dirty="0">
                <a:solidFill>
                  <a:srgbClr val="FF0000"/>
                </a:solidFill>
              </a:rPr>
              <a:t> </a:t>
            </a:r>
            <a:r>
              <a:rPr lang="ru-RU" sz="2000" b="1" u="sng" dirty="0" err="1">
                <a:solidFill>
                  <a:srgbClr val="FF0000"/>
                </a:solidFill>
              </a:rPr>
              <a:t>шкали</a:t>
            </a:r>
            <a:r>
              <a:rPr lang="ru-RU" sz="2000" b="1" u="sng" dirty="0">
                <a:solidFill>
                  <a:srgbClr val="FF0000"/>
                </a:solidFill>
              </a:rPr>
              <a:t> оцінювання:</a:t>
            </a:r>
          </a:p>
          <a:p>
            <a:r>
              <a:rPr lang="ru-RU" sz="2000" b="1" u="sng" dirty="0" err="1">
                <a:solidFill>
                  <a:srgbClr val="7030A0"/>
                </a:solidFill>
              </a:rPr>
              <a:t>Словесне</a:t>
            </a:r>
            <a:r>
              <a:rPr lang="ru-RU" sz="2000" b="1" u="sng" dirty="0">
                <a:solidFill>
                  <a:srgbClr val="7030A0"/>
                </a:solidFill>
              </a:rPr>
              <a:t> 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-  </a:t>
            </a:r>
            <a:r>
              <a:rPr lang="ru-RU" sz="2000" dirty="0" err="1"/>
              <a:t>критичний</a:t>
            </a:r>
            <a:r>
              <a:rPr lang="ru-RU" sz="2000" dirty="0"/>
              <a:t>, </a:t>
            </a:r>
            <a:r>
              <a:rPr lang="ru-RU" sz="2000" dirty="0" err="1"/>
              <a:t>початковий</a:t>
            </a:r>
            <a:r>
              <a:rPr lang="ru-RU" sz="2000" dirty="0"/>
              <a:t> , </a:t>
            </a:r>
            <a:r>
              <a:rPr lang="ru-RU" sz="2000" dirty="0" err="1"/>
              <a:t>достатній</a:t>
            </a:r>
            <a:r>
              <a:rPr lang="ru-RU" sz="2000" dirty="0"/>
              <a:t> та </a:t>
            </a:r>
            <a:r>
              <a:rPr lang="ru-RU" sz="2000" dirty="0" err="1"/>
              <a:t>високий</a:t>
            </a:r>
            <a:r>
              <a:rPr lang="ru-RU" sz="2000" dirty="0"/>
              <a:t> </a:t>
            </a:r>
            <a:r>
              <a:rPr lang="ru-RU" sz="2000" dirty="0" err="1"/>
              <a:t>рівні</a:t>
            </a:r>
            <a:r>
              <a:rPr lang="ru-RU" sz="20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- </a:t>
            </a:r>
            <a:r>
              <a:rPr lang="ru-RU" sz="2000" dirty="0" err="1"/>
              <a:t>початковий</a:t>
            </a:r>
            <a:r>
              <a:rPr lang="ru-RU" sz="2000" dirty="0"/>
              <a:t> , </a:t>
            </a:r>
            <a:r>
              <a:rPr lang="ru-RU" sz="2000" dirty="0" err="1"/>
              <a:t>достатній</a:t>
            </a:r>
            <a:r>
              <a:rPr lang="ru-RU" sz="2000" dirty="0"/>
              <a:t>, </a:t>
            </a:r>
            <a:r>
              <a:rPr lang="ru-RU" sz="2000" dirty="0" err="1"/>
              <a:t>задовільний</a:t>
            </a:r>
            <a:r>
              <a:rPr lang="ru-RU" sz="2000" dirty="0"/>
              <a:t>, </a:t>
            </a:r>
            <a:r>
              <a:rPr lang="ru-RU" sz="2000" dirty="0" err="1"/>
              <a:t>високий</a:t>
            </a:r>
            <a:r>
              <a:rPr lang="ru-RU" sz="20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- </a:t>
            </a:r>
            <a:r>
              <a:rPr lang="ru-RU" sz="2000" dirty="0" err="1"/>
              <a:t>Низький</a:t>
            </a:r>
            <a:r>
              <a:rPr lang="ru-RU" sz="2000" dirty="0"/>
              <a:t>, середній, </a:t>
            </a:r>
            <a:r>
              <a:rPr lang="ru-RU" sz="2000" dirty="0" err="1"/>
              <a:t>високий</a:t>
            </a:r>
            <a:endParaRPr lang="ru-RU" sz="2000" dirty="0"/>
          </a:p>
          <a:p>
            <a:r>
              <a:rPr lang="ru-RU" sz="2000" b="1" u="sng" dirty="0" err="1">
                <a:solidFill>
                  <a:srgbClr val="7030A0"/>
                </a:solidFill>
              </a:rPr>
              <a:t>Бальне</a:t>
            </a:r>
            <a:r>
              <a:rPr lang="ru-RU" sz="2000" b="1" u="sng" dirty="0">
                <a:solidFill>
                  <a:srgbClr val="7030A0"/>
                </a:solidFill>
              </a:rPr>
              <a:t> (від 1 до 5):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  1 – </a:t>
            </a:r>
            <a:r>
              <a:rPr lang="ru-RU" sz="2000" dirty="0" err="1"/>
              <a:t>ознака</a:t>
            </a:r>
            <a:r>
              <a:rPr lang="ru-RU" sz="2000" dirty="0"/>
              <a:t> не сформована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  2 – </a:t>
            </a:r>
            <a:r>
              <a:rPr lang="ru-RU" sz="2000" dirty="0" err="1"/>
              <a:t>ознака</a:t>
            </a:r>
            <a:r>
              <a:rPr lang="ru-RU" sz="2000" dirty="0"/>
              <a:t> виявляється фрагментарно, лише в </a:t>
            </a:r>
            <a:r>
              <a:rPr lang="ru-RU" sz="2000" dirty="0" err="1"/>
              <a:t>певних</a:t>
            </a:r>
            <a:r>
              <a:rPr lang="ru-RU" sz="2000" dirty="0"/>
              <a:t> </a:t>
            </a:r>
            <a:r>
              <a:rPr lang="ru-RU" sz="2000" dirty="0" err="1"/>
              <a:t>ситуаціях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  3 – </a:t>
            </a:r>
            <a:r>
              <a:rPr lang="ru-RU" sz="2000" dirty="0" err="1"/>
              <a:t>ознака</a:t>
            </a:r>
            <a:r>
              <a:rPr lang="ru-RU" sz="2000" dirty="0"/>
              <a:t> виявляється час від часу, </a:t>
            </a:r>
            <a:r>
              <a:rPr lang="ru-RU" sz="2000" dirty="0" err="1"/>
              <a:t>виражена</a:t>
            </a:r>
            <a:r>
              <a:rPr lang="ru-RU" sz="2000" dirty="0"/>
              <a:t> </a:t>
            </a:r>
            <a:r>
              <a:rPr lang="ru-RU" sz="2000" dirty="0" err="1"/>
              <a:t>неяскраво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  4 – </a:t>
            </a:r>
            <a:r>
              <a:rPr lang="ru-RU" sz="2000" dirty="0" err="1"/>
              <a:t>ознака</a:t>
            </a:r>
            <a:r>
              <a:rPr lang="ru-RU" sz="2000" dirty="0"/>
              <a:t> виявляється часто, але не </a:t>
            </a:r>
            <a:r>
              <a:rPr lang="ru-RU" sz="2000" dirty="0" err="1"/>
              <a:t>завжди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  5 – </a:t>
            </a:r>
            <a:r>
              <a:rPr lang="ru-RU" sz="2000" dirty="0" err="1"/>
              <a:t>ознака</a:t>
            </a:r>
            <a:r>
              <a:rPr lang="ru-RU" sz="2000" dirty="0"/>
              <a:t> сформована, виявляється </a:t>
            </a:r>
            <a:r>
              <a:rPr lang="ru-RU" sz="2000" dirty="0" err="1"/>
              <a:t>постійно</a:t>
            </a:r>
            <a:endParaRPr lang="ru-RU" sz="2000" dirty="0"/>
          </a:p>
          <a:p>
            <a:r>
              <a:rPr lang="ru-RU" sz="2000" b="1" u="sng" dirty="0" err="1">
                <a:solidFill>
                  <a:srgbClr val="7030A0"/>
                </a:solidFill>
              </a:rPr>
              <a:t>Кольорове</a:t>
            </a:r>
            <a:r>
              <a:rPr lang="ru-RU" sz="2000" b="1" u="sng" dirty="0">
                <a:solidFill>
                  <a:srgbClr val="7030A0"/>
                </a:solidFill>
              </a:rPr>
              <a:t> :</a:t>
            </a:r>
            <a:r>
              <a:rPr lang="ru-RU" sz="2000" b="1" dirty="0">
                <a:solidFill>
                  <a:srgbClr val="7030A0"/>
                </a:solidFill>
              </a:rPr>
              <a:t>    </a:t>
            </a:r>
            <a:r>
              <a:rPr lang="ru-RU" sz="2000" dirty="0" err="1"/>
              <a:t>червоний</a:t>
            </a:r>
            <a:r>
              <a:rPr lang="ru-RU" sz="2000" dirty="0"/>
              <a:t>, </a:t>
            </a:r>
            <a:r>
              <a:rPr lang="ru-RU" sz="2000" dirty="0" err="1"/>
              <a:t>коричневий</a:t>
            </a:r>
            <a:r>
              <a:rPr lang="ru-RU" sz="2000" dirty="0"/>
              <a:t>,  </a:t>
            </a:r>
            <a:r>
              <a:rPr lang="ru-RU" sz="2000" dirty="0" err="1"/>
              <a:t>синій</a:t>
            </a:r>
            <a:r>
              <a:rPr lang="ru-RU" sz="2000" dirty="0"/>
              <a:t>, </a:t>
            </a:r>
            <a:r>
              <a:rPr lang="ru-RU" sz="2000" dirty="0" err="1"/>
              <a:t>зелений</a:t>
            </a:r>
            <a:r>
              <a:rPr lang="ru-RU" sz="2000" dirty="0"/>
              <a:t>, </a:t>
            </a:r>
            <a:r>
              <a:rPr lang="ru-RU" sz="2000" dirty="0" err="1"/>
              <a:t>жовтий</a:t>
            </a:r>
            <a:endParaRPr lang="ru-RU" sz="2000" dirty="0"/>
          </a:p>
          <a:p>
            <a:r>
              <a:rPr lang="ru-RU" sz="2000" b="1" u="sng" dirty="0" err="1">
                <a:solidFill>
                  <a:srgbClr val="7030A0"/>
                </a:solidFill>
              </a:rPr>
              <a:t>Відстоткове</a:t>
            </a:r>
            <a:r>
              <a:rPr lang="ru-RU" sz="2000" b="1" u="sng" dirty="0">
                <a:solidFill>
                  <a:srgbClr val="7030A0"/>
                </a:solidFill>
              </a:rPr>
              <a:t>:  </a:t>
            </a:r>
            <a:r>
              <a:rPr lang="ru-RU" sz="2000" dirty="0"/>
              <a:t>0 – 20% ; 21 – 40%; 41 – 60%; 61 – 80%; 81 – 100%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DB82F94-95B0-4555-A7F7-44A30855F80F}"/>
              </a:ext>
            </a:extLst>
          </p:cNvPr>
          <p:cNvSpPr txBox="1"/>
          <p:nvPr/>
        </p:nvSpPr>
        <p:spPr>
          <a:xfrm>
            <a:off x="292963" y="4811697"/>
            <a:ext cx="111947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ЗДО має право </a:t>
            </a:r>
            <a:r>
              <a:rPr lang="ru-RU" sz="2000" dirty="0" err="1"/>
              <a:t>самостійно</a:t>
            </a:r>
            <a:r>
              <a:rPr lang="ru-RU" sz="2000" dirty="0"/>
              <a:t> обрати систему моніторингу та </a:t>
            </a:r>
            <a:r>
              <a:rPr lang="ru-RU" sz="2000" dirty="0" err="1"/>
              <a:t>критерії</a:t>
            </a:r>
            <a:r>
              <a:rPr lang="ru-RU" sz="2000" dirty="0"/>
              <a:t>  оцінювання.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3EF939-4F18-4CEE-AAF4-D0DDD8FA8618}"/>
              </a:ext>
            </a:extLst>
          </p:cNvPr>
          <p:cNvSpPr txBox="1"/>
          <p:nvPr/>
        </p:nvSpPr>
        <p:spPr>
          <a:xfrm rot="10800000" flipV="1">
            <a:off x="292960" y="5452897"/>
            <a:ext cx="11594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Обов’язковою</a:t>
            </a:r>
            <a:r>
              <a:rPr lang="ru-RU" sz="2000" b="1" dirty="0"/>
              <a:t> </a:t>
            </a:r>
            <a:r>
              <a:rPr lang="ru-RU" sz="2000" b="1" dirty="0" err="1"/>
              <a:t>умовою</a:t>
            </a:r>
            <a:r>
              <a:rPr lang="ru-RU" sz="2000" b="1" dirty="0"/>
              <a:t> </a:t>
            </a:r>
            <a:r>
              <a:rPr lang="ru-RU" sz="2000" dirty="0" err="1"/>
              <a:t>успішного</a:t>
            </a:r>
            <a:r>
              <a:rPr lang="ru-RU" sz="2000" dirty="0"/>
              <a:t> </a:t>
            </a:r>
            <a:r>
              <a:rPr lang="ru-RU" sz="2000" dirty="0" err="1"/>
              <a:t>педагогічного</a:t>
            </a:r>
            <a:r>
              <a:rPr lang="ru-RU" sz="2000" dirty="0"/>
              <a:t> моніторингу є </a:t>
            </a:r>
            <a:r>
              <a:rPr lang="ru-RU" sz="2000" dirty="0" err="1"/>
              <a:t>вміння</a:t>
            </a:r>
            <a:r>
              <a:rPr lang="ru-RU" sz="2000" dirty="0"/>
              <a:t> педагога  уникати </a:t>
            </a:r>
            <a:r>
              <a:rPr lang="ru-RU" sz="2000" dirty="0" err="1"/>
              <a:t>суб’єктивних</a:t>
            </a:r>
            <a:r>
              <a:rPr lang="ru-RU" sz="2000" dirty="0"/>
              <a:t> </a:t>
            </a:r>
            <a:r>
              <a:rPr lang="ru-RU" sz="2000" dirty="0" err="1"/>
              <a:t>оцінок</a:t>
            </a:r>
            <a:r>
              <a:rPr lang="ru-RU" sz="2000" dirty="0"/>
              <a:t>, </a:t>
            </a:r>
            <a:r>
              <a:rPr lang="ru-RU" sz="2000" dirty="0" err="1"/>
              <a:t>фіксуючи</a:t>
            </a:r>
            <a:r>
              <a:rPr lang="ru-RU" sz="2000" dirty="0"/>
              <a:t> лише </a:t>
            </a:r>
            <a:r>
              <a:rPr lang="ru-RU" sz="2000" dirty="0" err="1"/>
              <a:t>об’єктивні</a:t>
            </a:r>
            <a:r>
              <a:rPr lang="ru-RU" sz="2000" dirty="0"/>
              <a:t> </a:t>
            </a:r>
            <a:r>
              <a:rPr lang="ru-RU" sz="2000" dirty="0" err="1"/>
              <a:t>факти</a:t>
            </a:r>
            <a:r>
              <a:rPr lang="ru-RU" sz="2000" dirty="0"/>
              <a:t>.</a:t>
            </a:r>
          </a:p>
        </p:txBody>
      </p: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xmlns="" id="{D4808CDE-50EA-491D-964E-D14DBD153A78}"/>
              </a:ext>
            </a:extLst>
          </p:cNvPr>
          <p:cNvCxnSpPr/>
          <p:nvPr/>
        </p:nvCxnSpPr>
        <p:spPr>
          <a:xfrm>
            <a:off x="417250" y="5459767"/>
            <a:ext cx="0" cy="7190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689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2E60E3A-316A-4A83-9439-2F838AAFC04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334E9C-DEC9-4D7F-B630-A8DD4775FAD0}"/>
              </a:ext>
            </a:extLst>
          </p:cNvPr>
          <p:cNvSpPr txBox="1"/>
          <p:nvPr/>
        </p:nvSpPr>
        <p:spPr>
          <a:xfrm>
            <a:off x="710214" y="142043"/>
            <a:ext cx="1081448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rgbClr val="990033"/>
              </a:solidFill>
            </a:endParaRPr>
          </a:p>
          <a:p>
            <a:pPr algn="ctr"/>
            <a:endParaRPr lang="ru-RU" sz="2000" b="1" dirty="0">
              <a:solidFill>
                <a:srgbClr val="990033"/>
              </a:solidFill>
            </a:endParaRPr>
          </a:p>
          <a:p>
            <a:pPr algn="ctr"/>
            <a:r>
              <a:rPr lang="ru-RU" sz="2000" b="1" dirty="0">
                <a:solidFill>
                  <a:srgbClr val="990033"/>
                </a:solidFill>
              </a:rPr>
              <a:t>РЕКОМЕНДАЦІЇ</a:t>
            </a:r>
          </a:p>
          <a:p>
            <a:pPr algn="ctr"/>
            <a:r>
              <a:rPr lang="ru-RU" sz="2000" b="1" dirty="0">
                <a:solidFill>
                  <a:srgbClr val="990033"/>
                </a:solidFill>
              </a:rPr>
              <a:t>щодо організації моніторингу з музичної компетентності</a:t>
            </a:r>
          </a:p>
          <a:p>
            <a:pPr algn="ctr"/>
            <a:r>
              <a:rPr lang="ru-RU" sz="2000" b="1" dirty="0">
                <a:solidFill>
                  <a:srgbClr val="990033"/>
                </a:solidFill>
              </a:rPr>
              <a:t>дітей дошкільного віку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 </a:t>
            </a:r>
            <a:r>
              <a:rPr lang="ru-RU" sz="2000" dirty="0"/>
              <a:t>Моніторинг музичного розвитку дітей </a:t>
            </a:r>
            <a:r>
              <a:rPr lang="ru-RU" sz="2000" dirty="0" err="1"/>
              <a:t>доцільно</a:t>
            </a:r>
            <a:r>
              <a:rPr lang="ru-RU" sz="2000" dirty="0"/>
              <a:t> </a:t>
            </a:r>
            <a:r>
              <a:rPr lang="ru-RU" sz="2000" dirty="0" err="1"/>
              <a:t>проводити</a:t>
            </a:r>
            <a:r>
              <a:rPr lang="ru-RU" sz="2000" dirty="0"/>
              <a:t> </a:t>
            </a:r>
            <a:r>
              <a:rPr lang="ru-RU" sz="2000" dirty="0" err="1"/>
              <a:t>двічі</a:t>
            </a:r>
            <a:r>
              <a:rPr lang="ru-RU" sz="2000" dirty="0"/>
              <a:t> на рік — у </a:t>
            </a:r>
            <a:r>
              <a:rPr lang="ru-RU" sz="2000" dirty="0" err="1"/>
              <a:t>вересні</a:t>
            </a:r>
            <a:r>
              <a:rPr lang="ru-RU" sz="2000" dirty="0"/>
              <a:t> та </a:t>
            </a:r>
            <a:r>
              <a:rPr lang="ru-RU" sz="2000" dirty="0" err="1"/>
              <a:t>квітні</a:t>
            </a:r>
            <a:r>
              <a:rPr lang="ru-RU" sz="20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/>
              <a:t> Моніторинг потрібно </a:t>
            </a:r>
            <a:r>
              <a:rPr lang="ru-RU" sz="2000" dirty="0" err="1"/>
              <a:t>проводити</a:t>
            </a:r>
            <a:r>
              <a:rPr lang="ru-RU" sz="2000" dirty="0"/>
              <a:t> у </a:t>
            </a:r>
            <a:r>
              <a:rPr lang="ru-RU" sz="2000" dirty="0" err="1"/>
              <a:t>звичній</a:t>
            </a:r>
            <a:r>
              <a:rPr lang="ru-RU" sz="2000" dirty="0"/>
              <a:t> для дітей </a:t>
            </a:r>
            <a:r>
              <a:rPr lang="ru-RU" sz="2000" dirty="0" err="1"/>
              <a:t>обстановці</a:t>
            </a:r>
            <a:r>
              <a:rPr lang="ru-RU" sz="2000" dirty="0"/>
              <a:t>, при цьому не </a:t>
            </a:r>
            <a:r>
              <a:rPr lang="ru-RU" sz="2000" dirty="0" err="1"/>
              <a:t>порушуючи</a:t>
            </a:r>
            <a:r>
              <a:rPr lang="ru-RU" sz="2000" dirty="0"/>
              <a:t> освітній процес.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/>
              <a:t> Під час проведення моніторингу у </a:t>
            </a:r>
            <a:r>
              <a:rPr lang="ru-RU" sz="2000" dirty="0" err="1"/>
              <a:t>певній</a:t>
            </a:r>
            <a:r>
              <a:rPr lang="ru-RU" sz="2000" dirty="0"/>
              <a:t> </a:t>
            </a:r>
            <a:r>
              <a:rPr lang="ru-RU" sz="2000" dirty="0" err="1"/>
              <a:t>віковій</a:t>
            </a:r>
            <a:r>
              <a:rPr lang="ru-RU" sz="2000" dirty="0"/>
              <a:t> групі на початку </a:t>
            </a:r>
            <a:r>
              <a:rPr lang="ru-RU" sz="2000" dirty="0" err="1"/>
              <a:t>навчального</a:t>
            </a:r>
            <a:r>
              <a:rPr lang="ru-RU" sz="2000" dirty="0"/>
              <a:t> року </a:t>
            </a:r>
            <a:r>
              <a:rPr lang="ru-RU" sz="2000" dirty="0" err="1"/>
              <a:t>використовуйте</a:t>
            </a:r>
            <a:r>
              <a:rPr lang="ru-RU" sz="2000" dirty="0"/>
              <a:t> завдання, </a:t>
            </a:r>
            <a:r>
              <a:rPr lang="ru-RU" sz="2000" dirty="0" err="1"/>
              <a:t>передбачені</a:t>
            </a:r>
            <a:r>
              <a:rPr lang="ru-RU" sz="2000" dirty="0"/>
              <a:t> у </a:t>
            </a:r>
            <a:r>
              <a:rPr lang="ru-RU" sz="2000" dirty="0" err="1"/>
              <a:t>попередній</a:t>
            </a:r>
            <a:r>
              <a:rPr lang="ru-RU" sz="2000" dirty="0"/>
              <a:t> </a:t>
            </a:r>
            <a:r>
              <a:rPr lang="ru-RU" sz="2000" dirty="0" err="1"/>
              <a:t>віковій</a:t>
            </a:r>
            <a:r>
              <a:rPr lang="ru-RU" sz="2000" dirty="0"/>
              <a:t> групі або добирайте </a:t>
            </a:r>
            <a:r>
              <a:rPr lang="ru-RU" sz="2000" dirty="0" err="1"/>
              <a:t>дидактичні</a:t>
            </a:r>
            <a:r>
              <a:rPr lang="ru-RU" sz="2000" dirty="0"/>
              <a:t> ігри, вправи чи творчі завдання, які будуть </a:t>
            </a:r>
            <a:r>
              <a:rPr lang="ru-RU" sz="2000" dirty="0" err="1"/>
              <a:t>доцільними</a:t>
            </a:r>
            <a:r>
              <a:rPr lang="ru-RU" sz="2000" dirty="0"/>
              <a:t> на початку року.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/>
              <a:t> </a:t>
            </a:r>
            <a:r>
              <a:rPr lang="ru-RU" sz="2000" dirty="0" err="1"/>
              <a:t>Проводячи</a:t>
            </a:r>
            <a:r>
              <a:rPr lang="ru-RU" sz="2000" dirty="0"/>
              <a:t> </a:t>
            </a:r>
            <a:r>
              <a:rPr lang="ru-RU" sz="2000" dirty="0" err="1"/>
              <a:t>діагностику</a:t>
            </a:r>
            <a:r>
              <a:rPr lang="ru-RU" sz="2000" dirty="0"/>
              <a:t> поза музичними </a:t>
            </a:r>
            <a:r>
              <a:rPr lang="ru-RU" sz="2000" dirty="0" err="1"/>
              <a:t>заняттями</a:t>
            </a:r>
            <a:r>
              <a:rPr lang="ru-RU" sz="2000" dirty="0"/>
              <a:t> </a:t>
            </a:r>
            <a:r>
              <a:rPr lang="ru-RU" sz="2000" dirty="0" err="1"/>
              <a:t>підбирайте</a:t>
            </a:r>
            <a:r>
              <a:rPr lang="ru-RU" sz="2000" dirty="0"/>
              <a:t> дітям </a:t>
            </a:r>
            <a:r>
              <a:rPr lang="ru-RU" sz="2000" dirty="0" err="1"/>
              <a:t>дидактичні</a:t>
            </a:r>
            <a:r>
              <a:rPr lang="ru-RU" sz="2000" dirty="0"/>
              <a:t> ігри , вправи та завдання, </a:t>
            </a:r>
            <a:r>
              <a:rPr lang="ru-RU" sz="2000" dirty="0" err="1"/>
              <a:t>аналогічні</a:t>
            </a:r>
            <a:r>
              <a:rPr lang="ru-RU" sz="2000" dirty="0"/>
              <a:t> тим, що </a:t>
            </a:r>
            <a:r>
              <a:rPr lang="ru-RU" sz="2000" dirty="0" err="1"/>
              <a:t>вивчалися</a:t>
            </a:r>
            <a:r>
              <a:rPr lang="ru-RU" sz="2000" dirty="0"/>
              <a:t> під час музичних занять але не </a:t>
            </a:r>
            <a:r>
              <a:rPr lang="ru-RU" sz="2000" dirty="0" err="1"/>
              <a:t>дублюйте</a:t>
            </a:r>
            <a:r>
              <a:rPr lang="ru-RU" sz="2000" dirty="0"/>
              <a:t> їх.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err="1"/>
              <a:t>Допомагайте</a:t>
            </a:r>
            <a:r>
              <a:rPr lang="ru-RU" sz="2000" dirty="0"/>
              <a:t> дитині під час виконання спеціальних завдань </a:t>
            </a:r>
            <a:r>
              <a:rPr lang="ru-RU" sz="2000" dirty="0" err="1"/>
              <a:t>зорієнтуватися</a:t>
            </a:r>
            <a:r>
              <a:rPr lang="ru-RU" sz="2000" dirty="0"/>
              <a:t> за допомогою </a:t>
            </a:r>
            <a:r>
              <a:rPr lang="ru-RU" sz="2000" dirty="0" err="1"/>
              <a:t>простих</a:t>
            </a:r>
            <a:r>
              <a:rPr lang="ru-RU" sz="2000" dirty="0"/>
              <a:t> і </a:t>
            </a:r>
            <a:r>
              <a:rPr lang="ru-RU" sz="2000" dirty="0" err="1"/>
              <a:t>зрозумілих</a:t>
            </a:r>
            <a:r>
              <a:rPr lang="ru-RU" sz="2000" dirty="0"/>
              <a:t> </a:t>
            </a:r>
            <a:r>
              <a:rPr lang="ru-RU" sz="2000" dirty="0" err="1"/>
              <a:t>запитань</a:t>
            </a:r>
            <a:r>
              <a:rPr lang="ru-RU" sz="2000" dirty="0"/>
              <a:t>, легких </a:t>
            </a:r>
            <a:r>
              <a:rPr lang="ru-RU" sz="2000" dirty="0" err="1"/>
              <a:t>підказок</a:t>
            </a:r>
            <a:r>
              <a:rPr lang="ru-RU" sz="20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/>
              <a:t> </a:t>
            </a:r>
            <a:r>
              <a:rPr lang="ru-RU" sz="2000" dirty="0" err="1"/>
              <a:t>Вислуховуйте</a:t>
            </a:r>
            <a:r>
              <a:rPr lang="ru-RU" sz="2000" dirty="0"/>
              <a:t> дитину до </a:t>
            </a:r>
            <a:r>
              <a:rPr lang="ru-RU" sz="2000" dirty="0" err="1"/>
              <a:t>кінця</a:t>
            </a:r>
            <a:r>
              <a:rPr lang="ru-RU" sz="2000" dirty="0"/>
              <a:t>, не перебивайте та не </a:t>
            </a:r>
            <a:r>
              <a:rPr lang="ru-RU" sz="2000" dirty="0" err="1"/>
              <a:t>виправляйте</a:t>
            </a:r>
            <a:r>
              <a:rPr lang="ru-RU" sz="2000" dirty="0"/>
              <a:t>  </a:t>
            </a:r>
            <a:r>
              <a:rPr lang="ru-RU" sz="2000" dirty="0" err="1"/>
              <a:t>відповіді</a:t>
            </a:r>
            <a:r>
              <a:rPr lang="ru-RU" sz="20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/>
              <a:t> </a:t>
            </a:r>
            <a:r>
              <a:rPr lang="ru-RU" sz="2000" dirty="0" err="1"/>
              <a:t>Вивчайте</a:t>
            </a:r>
            <a:r>
              <a:rPr lang="ru-RU" sz="2000" dirty="0"/>
              <a:t> особливості </a:t>
            </a:r>
            <a:r>
              <a:rPr lang="ru-RU" sz="2000" dirty="0" err="1"/>
              <a:t>загального</a:t>
            </a:r>
            <a:r>
              <a:rPr lang="ru-RU" sz="2000" dirty="0"/>
              <a:t> розвитку дитини, </a:t>
            </a:r>
            <a:r>
              <a:rPr lang="ru-RU" sz="2000" dirty="0" err="1"/>
              <a:t>умови</a:t>
            </a:r>
            <a:r>
              <a:rPr lang="ru-RU" sz="2000" dirty="0"/>
              <a:t>, в яких </a:t>
            </a:r>
            <a:r>
              <a:rPr lang="ru-RU" sz="2000" dirty="0" err="1"/>
              <a:t>живе</a:t>
            </a:r>
            <a:r>
              <a:rPr lang="ru-RU" sz="2000" dirty="0"/>
              <a:t> дитина, її індивідуальні особливості.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/>
              <a:t> </a:t>
            </a:r>
            <a:r>
              <a:rPr lang="ru-RU" sz="2000" dirty="0" err="1"/>
              <a:t>Співпрацюйте</a:t>
            </a:r>
            <a:r>
              <a:rPr lang="ru-RU" sz="2000" dirty="0"/>
              <a:t> з батьками – </a:t>
            </a:r>
            <a:r>
              <a:rPr lang="ru-RU" sz="2000" dirty="0" err="1"/>
              <a:t>спілкуйтеся</a:t>
            </a:r>
            <a:r>
              <a:rPr lang="ru-RU" sz="2000" dirty="0"/>
              <a:t>, </a:t>
            </a:r>
            <a:r>
              <a:rPr lang="ru-RU" sz="2000" dirty="0" err="1"/>
              <a:t>проводьте</a:t>
            </a:r>
            <a:r>
              <a:rPr lang="ru-RU" sz="2000" dirty="0"/>
              <a:t> </a:t>
            </a:r>
            <a:r>
              <a:rPr lang="ru-RU" sz="2000" dirty="0" err="1"/>
              <a:t>анкетування</a:t>
            </a:r>
            <a:r>
              <a:rPr lang="ru-RU" sz="2000" dirty="0"/>
              <a:t>, </a:t>
            </a:r>
            <a:r>
              <a:rPr lang="ru-RU" sz="2000" dirty="0" err="1"/>
              <a:t>тестування</a:t>
            </a:r>
            <a:r>
              <a:rPr lang="ru-RU" sz="2000" dirty="0"/>
              <a:t>, </a:t>
            </a:r>
          </a:p>
          <a:p>
            <a:r>
              <a:rPr lang="ru-RU" sz="2000" dirty="0"/>
              <a:t>      </a:t>
            </a:r>
            <a:r>
              <a:rPr lang="ru-RU" sz="2000" dirty="0" err="1"/>
              <a:t>підтримуйте</a:t>
            </a:r>
            <a:r>
              <a:rPr lang="ru-RU" sz="2000" dirty="0"/>
              <a:t>  </a:t>
            </a:r>
            <a:r>
              <a:rPr lang="ru-RU" sz="2000" dirty="0" err="1"/>
              <a:t>зворотній</a:t>
            </a:r>
            <a:r>
              <a:rPr lang="ru-RU" sz="2000" dirty="0"/>
              <a:t> </a:t>
            </a:r>
            <a:r>
              <a:rPr lang="ru-RU" sz="2000" dirty="0" err="1"/>
              <a:t>зв’язок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778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090CF03-CF31-453D-8B19-53EF989644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22B3E49-72B4-402A-9027-583D43C9C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642BFE69-BC73-41C3-B823-E344D36946EC}"/>
              </a:ext>
            </a:extLst>
          </p:cNvPr>
          <p:cNvSpPr/>
          <p:nvPr/>
        </p:nvSpPr>
        <p:spPr>
          <a:xfrm>
            <a:off x="3299148" y="2564296"/>
            <a:ext cx="6103269" cy="132636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uk-UA" sz="6000" b="1" cap="none" spc="0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93417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E8DCA15-3FA2-467C-B450-7ACF3254E0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-1480" y="0"/>
            <a:ext cx="12192000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6B54E7-6D6B-42EF-8F47-06B9B3B69184}"/>
              </a:ext>
            </a:extLst>
          </p:cNvPr>
          <p:cNvSpPr txBox="1"/>
          <p:nvPr/>
        </p:nvSpPr>
        <p:spPr>
          <a:xfrm>
            <a:off x="5299968" y="195308"/>
            <a:ext cx="1349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Джерела: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EB971D-C316-4A8B-97D8-F0E15B70A49C}"/>
              </a:ext>
            </a:extLst>
          </p:cNvPr>
          <p:cNvSpPr txBox="1"/>
          <p:nvPr/>
        </p:nvSpPr>
        <p:spPr>
          <a:xfrm>
            <a:off x="824947" y="759948"/>
            <a:ext cx="1089328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1.	</a:t>
            </a:r>
            <a:r>
              <a:rPr lang="ru-RU" dirty="0" err="1"/>
              <a:t>Базовий</a:t>
            </a:r>
            <a:r>
              <a:rPr lang="ru-RU" dirty="0"/>
              <a:t> компонент </a:t>
            </a:r>
            <a:r>
              <a:rPr lang="ru-RU" dirty="0" err="1"/>
              <a:t>дошкільної</a:t>
            </a:r>
            <a:r>
              <a:rPr lang="ru-RU" dirty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. </a:t>
            </a:r>
            <a:r>
              <a:rPr lang="ru-RU" dirty="0"/>
              <a:t>-Режим доступу: </a:t>
            </a:r>
            <a:r>
              <a:rPr lang="en-US" dirty="0">
                <a:solidFill>
                  <a:srgbClr val="0000FF"/>
                </a:solidFill>
              </a:rPr>
              <a:t>https://mon.gov.ua/ua/osvita/doshkilna-osvita/bazovij-komponent-doshkilnoyi-osviti-v-ukrayini</a:t>
            </a:r>
          </a:p>
          <a:p>
            <a:pPr marL="342900" indent="-342900">
              <a:buAutoNum type="arabicPeriod" startAt="2"/>
            </a:pPr>
            <a:r>
              <a:rPr lang="ru-RU" dirty="0"/>
              <a:t>Дитина: Освітня програма для дітей від двох до семи років / наук. кер. проекту В.О. Огнев’юк; </a:t>
            </a:r>
          </a:p>
          <a:p>
            <a:r>
              <a:rPr lang="ru-RU" dirty="0"/>
              <a:t>       авт. кол.: Г.В. Бєлєнька, О.Л. Богініч, В.М. Вертугіна, К.І. Волинець та ін.; наук. ред. Г.В. Бєлєнька;</a:t>
            </a:r>
          </a:p>
          <a:p>
            <a:r>
              <a:rPr lang="ru-RU" dirty="0"/>
              <a:t>       Київ. ун –т ім. Б.Грінченка. – К.:Київ.ун –т ім. Б.Грінченка, 2020 – 440с.</a:t>
            </a:r>
          </a:p>
          <a:p>
            <a:pPr marL="342900" indent="-342900">
              <a:buAutoNum type="arabicPeriod" startAt="3"/>
            </a:pPr>
            <a:r>
              <a:rPr lang="ru-RU" dirty="0"/>
              <a:t>Методичні </a:t>
            </a:r>
            <a:r>
              <a:rPr lang="ru-RU" dirty="0" err="1"/>
              <a:t>рекомендації</a:t>
            </a:r>
            <a:r>
              <a:rPr lang="ru-RU" dirty="0"/>
              <a:t> до Базового компонента дошкільної освіти. – лист </a:t>
            </a:r>
            <a:r>
              <a:rPr lang="uk-UA" dirty="0" smtClean="0"/>
              <a:t>МОН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/>
              <a:t>від 16 </a:t>
            </a:r>
            <a:r>
              <a:rPr lang="ru-RU" dirty="0" err="1" smtClean="0"/>
              <a:t>березня</a:t>
            </a:r>
            <a:r>
              <a:rPr lang="ru-RU" dirty="0" smtClean="0"/>
              <a:t> 2021 </a:t>
            </a:r>
            <a:r>
              <a:rPr lang="ru-RU" dirty="0"/>
              <a:t>року/ № 1/9-148. – </a:t>
            </a:r>
            <a:r>
              <a:rPr lang="ru-RU" dirty="0" err="1"/>
              <a:t>додаток</a:t>
            </a:r>
            <a:r>
              <a:rPr lang="ru-RU" dirty="0"/>
              <a:t> на 58 с. – Режим доступу: </a:t>
            </a:r>
            <a:r>
              <a:rPr lang="en-US" dirty="0">
                <a:solidFill>
                  <a:srgbClr val="0000FF"/>
                </a:solidFill>
              </a:rPr>
              <a:t>https:</a:t>
            </a:r>
            <a:endParaRPr lang="uk-UA" dirty="0">
              <a:solidFill>
                <a:srgbClr val="0000FF"/>
              </a:solidFill>
            </a:endParaRPr>
          </a:p>
          <a:p>
            <a:r>
              <a:rPr lang="uk-UA" dirty="0">
                <a:solidFill>
                  <a:srgbClr val="0000FF"/>
                </a:solidFill>
              </a:rPr>
              <a:t>       </a:t>
            </a:r>
            <a:r>
              <a:rPr lang="en-US" dirty="0">
                <a:solidFill>
                  <a:srgbClr val="0000FF"/>
                </a:solidFill>
              </a:rPr>
              <a:t>//mon.gov.ua/ua/npa/shodo-metodichnih-rekomendacij-do-onovlenogo-bazovogo-komponenta-</a:t>
            </a:r>
            <a:endParaRPr lang="uk-UA" dirty="0">
              <a:solidFill>
                <a:srgbClr val="0000FF"/>
              </a:solidFill>
            </a:endParaRPr>
          </a:p>
          <a:p>
            <a:r>
              <a:rPr lang="uk-UA" dirty="0">
                <a:solidFill>
                  <a:srgbClr val="0000FF"/>
                </a:solidFill>
              </a:rPr>
              <a:t>       </a:t>
            </a:r>
            <a:r>
              <a:rPr lang="en-US" dirty="0" err="1">
                <a:solidFill>
                  <a:srgbClr val="0000FF"/>
                </a:solidFill>
              </a:rPr>
              <a:t>doshkilnoyi-osviti</a:t>
            </a:r>
            <a:endParaRPr lang="en-US" dirty="0">
              <a:solidFill>
                <a:srgbClr val="0000FF"/>
              </a:solidFill>
            </a:endParaRPr>
          </a:p>
          <a:p>
            <a:pPr marL="342900" indent="-342900">
              <a:buAutoNum type="arabicPeriod" startAt="4"/>
            </a:pPr>
            <a:r>
              <a:rPr lang="ru-RU" dirty="0"/>
              <a:t>Теорія та методика музичного виховання дітей дошкільного віку : навч. посіб. / </a:t>
            </a:r>
          </a:p>
          <a:p>
            <a:r>
              <a:rPr lang="ru-RU" dirty="0"/>
              <a:t>       С. І. Матвієнко. – Ніжин : НДУ ім. М. Гоголя, 2017. – 297 с. </a:t>
            </a:r>
          </a:p>
          <a:p>
            <a:pPr marL="342900" indent="-342900">
              <a:buAutoNum type="arabicPeriod" startAt="5"/>
            </a:pPr>
            <a:r>
              <a:rPr lang="ru-RU" dirty="0"/>
              <a:t>Музичне виховання. </a:t>
            </a:r>
            <a:r>
              <a:rPr lang="ru-RU" dirty="0" err="1"/>
              <a:t>Організація</a:t>
            </a:r>
            <a:r>
              <a:rPr lang="ru-RU" dirty="0"/>
              <a:t> роботи у дошкільному навчальному закладі: </a:t>
            </a:r>
          </a:p>
          <a:p>
            <a:r>
              <a:rPr lang="ru-RU" dirty="0"/>
              <a:t>      </a:t>
            </a:r>
            <a:r>
              <a:rPr lang="ru-RU" dirty="0" err="1"/>
              <a:t>навчально</a:t>
            </a:r>
            <a:r>
              <a:rPr lang="ru-RU" dirty="0"/>
              <a:t> – </a:t>
            </a:r>
            <a:r>
              <a:rPr lang="ru-RU" dirty="0" err="1"/>
              <a:t>методичний</a:t>
            </a:r>
            <a:r>
              <a:rPr lang="ru-RU" dirty="0"/>
              <a:t> </a:t>
            </a:r>
            <a:r>
              <a:rPr lang="ru-RU" dirty="0" err="1"/>
              <a:t>посібник</a:t>
            </a:r>
            <a:r>
              <a:rPr lang="ru-RU" dirty="0"/>
              <a:t>./</a:t>
            </a:r>
            <a:r>
              <a:rPr lang="ru-RU" dirty="0" err="1"/>
              <a:t>І.А.Романюк</a:t>
            </a:r>
            <a:r>
              <a:rPr lang="ru-RU" dirty="0"/>
              <a:t>.- Тернопіль: Мандрівець, 2014. – 280 с.</a:t>
            </a:r>
          </a:p>
          <a:p>
            <a:pPr marL="342900" indent="-342900">
              <a:buAutoNum type="arabicPeriod" startAt="6"/>
            </a:pPr>
            <a:r>
              <a:rPr lang="ru-RU" dirty="0"/>
              <a:t>Музичне виховання у дошкільному навчальному закладі: Збірник методичних матеріалів / </a:t>
            </a:r>
          </a:p>
          <a:p>
            <a:r>
              <a:rPr lang="ru-RU" dirty="0"/>
              <a:t>        Упор. І.А. Романюк. – Тернопіль: Мандрівець, 2007. – 104 с.</a:t>
            </a:r>
          </a:p>
          <a:p>
            <a:pPr marL="342900" indent="-342900">
              <a:buAutoNum type="arabicPeriod" startAt="7"/>
            </a:pPr>
            <a:r>
              <a:rPr lang="ru-RU" dirty="0"/>
              <a:t>Ольга </a:t>
            </a:r>
            <a:r>
              <a:rPr lang="ru-RU" dirty="0" err="1"/>
              <a:t>Байєр</a:t>
            </a:r>
            <a:r>
              <a:rPr lang="ru-RU" dirty="0"/>
              <a:t>, Людмила Шульга. </a:t>
            </a:r>
            <a:r>
              <a:rPr lang="ru-RU" dirty="0" err="1"/>
              <a:t>Оцінюємо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сформованості</a:t>
            </a:r>
            <a:r>
              <a:rPr lang="ru-RU" dirty="0"/>
              <a:t> </a:t>
            </a:r>
            <a:r>
              <a:rPr lang="ru-RU" dirty="0" err="1"/>
              <a:t>мистецько</a:t>
            </a:r>
            <a:r>
              <a:rPr lang="ru-RU" dirty="0"/>
              <a:t> -</a:t>
            </a:r>
            <a:r>
              <a:rPr lang="ru-RU" dirty="0" err="1"/>
              <a:t>творчої</a:t>
            </a:r>
            <a:r>
              <a:rPr lang="ru-RU" dirty="0"/>
              <a:t> компетентності дитини // Вихователь – методист дошкільного закладу.- 2022.- №2. – Режим доступу:</a:t>
            </a:r>
          </a:p>
          <a:p>
            <a:r>
              <a:rPr lang="ru-RU" dirty="0"/>
              <a:t>      </a:t>
            </a:r>
            <a:r>
              <a:rPr lang="en-US" dirty="0">
                <a:solidFill>
                  <a:srgbClr val="0000FF"/>
                </a:solidFill>
              </a:rPr>
              <a:t>https://emetodyst.expertus.com.ua/950447</a:t>
            </a:r>
          </a:p>
        </p:txBody>
      </p:sp>
    </p:spTree>
    <p:extLst>
      <p:ext uri="{BB962C8B-B14F-4D97-AF65-F5344CB8AC3E}">
        <p14:creationId xmlns:p14="http://schemas.microsoft.com/office/powerpoint/2010/main" val="135810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E8DCA15-3FA2-467C-B450-7ACF3254E0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-1480" y="0"/>
            <a:ext cx="12192000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6B54E7-6D6B-42EF-8F47-06B9B3B69184}"/>
              </a:ext>
            </a:extLst>
          </p:cNvPr>
          <p:cNvSpPr txBox="1"/>
          <p:nvPr/>
        </p:nvSpPr>
        <p:spPr>
          <a:xfrm>
            <a:off x="5299968" y="195308"/>
            <a:ext cx="1349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Джерела: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429AEC3-0315-4C68-801B-2AE6B6E3D61E}"/>
              </a:ext>
            </a:extLst>
          </p:cNvPr>
          <p:cNvSpPr txBox="1"/>
          <p:nvPr/>
        </p:nvSpPr>
        <p:spPr>
          <a:xfrm>
            <a:off x="367748" y="675862"/>
            <a:ext cx="1157908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 startAt="8"/>
            </a:pPr>
            <a:r>
              <a:rPr lang="ru-RU" dirty="0" err="1"/>
              <a:t>Ірина</a:t>
            </a:r>
            <a:r>
              <a:rPr lang="ru-RU" dirty="0"/>
              <a:t> Романюк. </a:t>
            </a:r>
            <a:r>
              <a:rPr lang="ru-RU" dirty="0" err="1"/>
              <a:t>Аналізуємо</a:t>
            </a:r>
            <a:r>
              <a:rPr lang="ru-RU" dirty="0"/>
              <a:t> музично-естетичний розвиток дітей дошкільного віку.- Режим доступу:</a:t>
            </a:r>
          </a:p>
          <a:p>
            <a:r>
              <a:rPr lang="ru-RU" dirty="0"/>
              <a:t>       </a:t>
            </a:r>
            <a:r>
              <a:rPr lang="en-US" dirty="0">
                <a:solidFill>
                  <a:srgbClr val="0000FF"/>
                </a:solidFill>
              </a:rPr>
              <a:t>https://oplatforma.com.ua/article/1864-analzumo-muzichno-estetichniy-rozvitok-dtey-doshklnogo-vku</a:t>
            </a:r>
          </a:p>
          <a:p>
            <a:pPr marL="342900" indent="-342900">
              <a:buAutoNum type="arabicPeriod" startAt="9"/>
            </a:pPr>
            <a:r>
              <a:rPr lang="ru-RU" dirty="0"/>
              <a:t>Нова </a:t>
            </a:r>
            <a:r>
              <a:rPr lang="ru-RU" dirty="0" err="1"/>
              <a:t>редакція</a:t>
            </a:r>
            <a:r>
              <a:rPr lang="ru-RU" dirty="0"/>
              <a:t> Базового компонента дошкільної освіти: освітній </a:t>
            </a:r>
            <a:r>
              <a:rPr lang="ru-RU" dirty="0" err="1"/>
              <a:t>напрям</a:t>
            </a:r>
            <a:r>
              <a:rPr lang="ru-RU" dirty="0"/>
              <a:t> «Дитина у світі мистецтва»//</a:t>
            </a:r>
          </a:p>
          <a:p>
            <a:r>
              <a:rPr lang="ru-RU" dirty="0"/>
              <a:t>       Музичний керівник.- 2021.- №2.- Режим доступу: </a:t>
            </a:r>
            <a:r>
              <a:rPr lang="en-US" dirty="0">
                <a:solidFill>
                  <a:srgbClr val="0000FF"/>
                </a:solidFill>
              </a:rPr>
              <a:t>https://emuzker.expertus.com.ua/872075</a:t>
            </a:r>
          </a:p>
          <a:p>
            <a:pPr marL="342900" indent="-342900">
              <a:buAutoNum type="arabicPeriod" startAt="10"/>
            </a:pPr>
            <a:r>
              <a:rPr lang="ru-RU" dirty="0"/>
              <a:t>Моніторинг </a:t>
            </a:r>
            <a:r>
              <a:rPr lang="ru-RU" dirty="0" err="1"/>
              <a:t>сформованості</a:t>
            </a:r>
            <a:r>
              <a:rPr lang="ru-RU" dirty="0"/>
              <a:t> основних </a:t>
            </a:r>
            <a:r>
              <a:rPr lang="ru-RU" dirty="0" err="1"/>
              <a:t>компетенцій</a:t>
            </a:r>
            <a:r>
              <a:rPr lang="ru-RU" dirty="0"/>
              <a:t> дошкільників раннього віку.- Режим доступу:</a:t>
            </a:r>
          </a:p>
          <a:p>
            <a:r>
              <a:rPr lang="ru-RU" dirty="0"/>
              <a:t>       </a:t>
            </a:r>
            <a:r>
              <a:rPr lang="en-US" dirty="0">
                <a:solidFill>
                  <a:srgbClr val="0000FF"/>
                </a:solidFill>
                <a:hlinkClick r:id="rId3"/>
              </a:rPr>
              <a:t>https://oplatforma.com.ua/article/1623-organzovumo-montoring-sformovanost-osnovnih-kompetentsy-doshklnikv</a:t>
            </a:r>
            <a:endParaRPr lang="uk-UA" dirty="0">
              <a:solidFill>
                <a:srgbClr val="0000FF"/>
              </a:solidFill>
            </a:endParaRPr>
          </a:p>
          <a:p>
            <a:r>
              <a:rPr lang="uk-UA" dirty="0">
                <a:solidFill>
                  <a:srgbClr val="0000FF"/>
                </a:solidFill>
              </a:rPr>
              <a:t>       </a:t>
            </a:r>
            <a:r>
              <a:rPr lang="en-US" dirty="0">
                <a:solidFill>
                  <a:srgbClr val="0000FF"/>
                </a:solidFill>
              </a:rPr>
              <a:t>-rannogo-vku </a:t>
            </a:r>
          </a:p>
          <a:p>
            <a:pPr marL="342900" indent="-342900">
              <a:buAutoNum type="arabicPeriod" startAt="11"/>
            </a:pPr>
            <a:r>
              <a:rPr lang="ru-RU" dirty="0"/>
              <a:t>   </a:t>
            </a:r>
            <a:r>
              <a:rPr lang="ru-RU" dirty="0" err="1"/>
              <a:t>Ірина</a:t>
            </a:r>
            <a:r>
              <a:rPr lang="ru-RU" dirty="0"/>
              <a:t> Романюк. </a:t>
            </a:r>
            <a:r>
              <a:rPr lang="ru-RU" dirty="0" err="1"/>
              <a:t>Діагностика</a:t>
            </a:r>
            <a:r>
              <a:rPr lang="ru-RU" dirty="0"/>
              <a:t> музичного розвитку дітей дошкільного віку //  Музичний керівник. –</a:t>
            </a:r>
          </a:p>
          <a:p>
            <a:r>
              <a:rPr lang="ru-RU" dirty="0"/>
              <a:t>          2013. -  № 12.- с. 30 – 40</a:t>
            </a:r>
          </a:p>
          <a:p>
            <a:pPr marL="342900" indent="-342900">
              <a:buAutoNum type="arabicPeriod" startAt="12"/>
            </a:pPr>
            <a:r>
              <a:rPr lang="ru-RU" dirty="0"/>
              <a:t>  </a:t>
            </a:r>
            <a:r>
              <a:rPr lang="ru-RU" dirty="0" err="1"/>
              <a:t>Ірина</a:t>
            </a:r>
            <a:r>
              <a:rPr lang="ru-RU" dirty="0"/>
              <a:t> Романюк. </a:t>
            </a:r>
            <a:r>
              <a:rPr lang="ru-RU" dirty="0" err="1"/>
              <a:t>Діагностика</a:t>
            </a:r>
            <a:r>
              <a:rPr lang="ru-RU" dirty="0"/>
              <a:t> музичного розвитку дітей середнього дошкільного віку // Музичний керівник. –    </a:t>
            </a:r>
          </a:p>
          <a:p>
            <a:r>
              <a:rPr lang="ru-RU" dirty="0"/>
              <a:t>         2014. - №3. – с. 19 – 30</a:t>
            </a:r>
          </a:p>
          <a:p>
            <a:pPr marL="342900" indent="-342900">
              <a:buAutoNum type="arabicPeriod" startAt="13"/>
            </a:pPr>
            <a:r>
              <a:rPr lang="ru-RU" dirty="0"/>
              <a:t>   </a:t>
            </a:r>
            <a:r>
              <a:rPr lang="ru-RU" dirty="0" err="1"/>
              <a:t>Ірина</a:t>
            </a:r>
            <a:r>
              <a:rPr lang="ru-RU" dirty="0"/>
              <a:t> Романюк. </a:t>
            </a:r>
            <a:r>
              <a:rPr lang="ru-RU" dirty="0" err="1"/>
              <a:t>Діагностика</a:t>
            </a:r>
            <a:r>
              <a:rPr lang="ru-RU" dirty="0"/>
              <a:t> музичного розвитку дітей старшого дошкільного віку // Музичний керівник. – </a:t>
            </a:r>
          </a:p>
          <a:p>
            <a:r>
              <a:rPr lang="ru-RU" dirty="0"/>
              <a:t>         2014. - №6. – с. 26 – 31</a:t>
            </a:r>
          </a:p>
          <a:p>
            <a:pPr marL="342900" indent="-342900">
              <a:buAutoNum type="arabicPeriod" startAt="14"/>
            </a:pPr>
            <a:r>
              <a:rPr lang="ru-RU" dirty="0"/>
              <a:t>  </a:t>
            </a:r>
            <a:r>
              <a:rPr lang="ru-RU" dirty="0" err="1"/>
              <a:t>Ірина</a:t>
            </a:r>
            <a:r>
              <a:rPr lang="ru-RU" dirty="0"/>
              <a:t> Романюк. </a:t>
            </a:r>
            <a:r>
              <a:rPr lang="ru-RU" dirty="0" err="1"/>
              <a:t>Діагностика</a:t>
            </a:r>
            <a:r>
              <a:rPr lang="ru-RU" dirty="0"/>
              <a:t> музичного розвитку старших дошкільників за допомогою </a:t>
            </a:r>
            <a:r>
              <a:rPr lang="ru-RU" dirty="0" err="1"/>
              <a:t>дидактичних</a:t>
            </a:r>
            <a:r>
              <a:rPr lang="ru-RU" dirty="0"/>
              <a:t> ігор</a:t>
            </a:r>
          </a:p>
          <a:p>
            <a:r>
              <a:rPr lang="ru-RU" dirty="0"/>
              <a:t>          та вправ // Музичний керівник. – 2014. - №11. – с. 11 – 18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567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2E60E3A-316A-4A83-9439-2F838AAFC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5AD8275-DFE7-4F2A-8A55-28A258929D9B}"/>
              </a:ext>
            </a:extLst>
          </p:cNvPr>
          <p:cNvSpPr txBox="1"/>
          <p:nvPr/>
        </p:nvSpPr>
        <p:spPr>
          <a:xfrm>
            <a:off x="408373" y="284085"/>
            <a:ext cx="116386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i="1" dirty="0"/>
              <a:t>У </a:t>
            </a:r>
            <a:r>
              <a:rPr lang="ru-RU" sz="2000" b="1" i="1" dirty="0"/>
              <a:t>Базовому компоненті дошкільної освіти  </a:t>
            </a:r>
            <a:r>
              <a:rPr lang="ru-RU" sz="2000" i="1" dirty="0"/>
              <a:t>взаємозв’язані цінності дошкільної освіти, її напрями та процес формування досвіду дитини в різних видах діяльності. </a:t>
            </a:r>
          </a:p>
          <a:p>
            <a:pPr algn="ctr"/>
            <a:r>
              <a:rPr lang="ru-RU" sz="2000" i="1" dirty="0"/>
              <a:t>Це забезпечує </a:t>
            </a:r>
            <a:r>
              <a:rPr lang="ru-RU" sz="2000" b="1" i="1" dirty="0"/>
              <a:t>освітній результат — компетентність дитини </a:t>
            </a:r>
            <a:r>
              <a:rPr lang="ru-RU" sz="2000" i="1" dirty="0"/>
              <a:t>старшого дошкільного віку.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854ACC-F5B9-41FF-98A8-36221B80B80D}"/>
              </a:ext>
            </a:extLst>
          </p:cNvPr>
          <p:cNvSpPr txBox="1"/>
          <p:nvPr/>
        </p:nvSpPr>
        <p:spPr>
          <a:xfrm>
            <a:off x="257453" y="1402672"/>
            <a:ext cx="10058400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6600CC"/>
                </a:solidFill>
              </a:rPr>
              <a:t>Компетентності </a:t>
            </a:r>
            <a:r>
              <a:rPr lang="ru-RU" sz="2000" dirty="0"/>
              <a:t>– це динамічна комбінація цінностей та ставлень, знань, умінь і навичок,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 які визначають здатність скористатися знаннями або шукати інші знання.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358DD90-B14D-4930-AF7D-4FB779294BA6}"/>
              </a:ext>
            </a:extLst>
          </p:cNvPr>
          <p:cNvSpPr txBox="1"/>
          <p:nvPr/>
        </p:nvSpPr>
        <p:spPr>
          <a:xfrm>
            <a:off x="1766657" y="2370629"/>
            <a:ext cx="10425344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6600CC"/>
                </a:solidFill>
              </a:rPr>
              <a:t>Життєва компетентність </a:t>
            </a:r>
            <a:r>
              <a:rPr lang="ru-RU" sz="2000" dirty="0"/>
              <a:t>- здатність особи успішно розв’язувати життєві проблеми,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провадити подальшу навчальну та професійну діяльність, реалізувати освіту впродовж життя.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7D96E15-6F9B-4A10-8B92-5F12B75FC58E}"/>
              </a:ext>
            </a:extLst>
          </p:cNvPr>
          <p:cNvSpPr txBox="1"/>
          <p:nvPr/>
        </p:nvSpPr>
        <p:spPr>
          <a:xfrm>
            <a:off x="2388093" y="3519415"/>
            <a:ext cx="9803907" cy="2434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i="1" u="sng" dirty="0">
                <a:solidFill>
                  <a:srgbClr val="6600CC"/>
                </a:solidFill>
                <a:ea typeface="Calibri" panose="020F0502020204030204" pitchFamily="34" charset="0"/>
              </a:rPr>
              <a:t>НАСКРІЗНІ ВМІННЯ:</a:t>
            </a:r>
            <a:endParaRPr lang="uk-UA" sz="1600" b="1" u="sng" dirty="0">
              <a:solidFill>
                <a:srgbClr val="6600CC"/>
              </a:solidFill>
              <a:effectLst/>
              <a:ea typeface="Calibri" panose="020F0502020204030204" pitchFamily="34" charset="0"/>
            </a:endParaRP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1800" dirty="0">
                <a:effectLst/>
                <a:ea typeface="Calibri" panose="020F0502020204030204" pitchFamily="34" charset="0"/>
              </a:rPr>
              <a:t> аналітичне мислення;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1800" dirty="0">
                <a:effectLst/>
                <a:ea typeface="Calibri" panose="020F0502020204030204" pitchFamily="34" charset="0"/>
              </a:rPr>
              <a:t>здатність працювати в команді;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1800" dirty="0">
                <a:effectLst/>
                <a:ea typeface="Calibri" panose="020F0502020204030204" pitchFamily="34" charset="0"/>
              </a:rPr>
              <a:t>оцінювати ризики та приймати рішення;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1800" dirty="0">
                <a:effectLst/>
                <a:ea typeface="Calibri" panose="020F0502020204030204" pitchFamily="34" charset="0"/>
              </a:rPr>
              <a:t>розрізняти та конструктивно керувати емоціями;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1800" dirty="0">
                <a:effectLst/>
                <a:ea typeface="Calibri" panose="020F0502020204030204" pitchFamily="34" charset="0"/>
              </a:rPr>
              <a:t> логічно обгрунтовувати свою позицію.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64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 сполучна лінія 20">
            <a:extLst>
              <a:ext uri="{FF2B5EF4-FFF2-40B4-BE49-F238E27FC236}">
                <a16:creationId xmlns:a16="http://schemas.microsoft.com/office/drawing/2014/main" xmlns="" id="{8750E85C-D420-48AC-9D1F-B400606C2572}"/>
              </a:ext>
            </a:extLst>
          </p:cNvPr>
          <p:cNvCxnSpPr>
            <a:cxnSpLocks/>
          </p:cNvCxnSpPr>
          <p:nvPr/>
        </p:nvCxnSpPr>
        <p:spPr>
          <a:xfrm>
            <a:off x="4092606" y="408373"/>
            <a:ext cx="1615736" cy="2920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26">
            <a:extLst>
              <a:ext uri="{FF2B5EF4-FFF2-40B4-BE49-F238E27FC236}">
                <a16:creationId xmlns:a16="http://schemas.microsoft.com/office/drawing/2014/main" xmlns="" id="{B5670DD2-563C-4578-8DFF-791A7C49F1F8}"/>
              </a:ext>
            </a:extLst>
          </p:cNvPr>
          <p:cNvCxnSpPr>
            <a:cxnSpLocks/>
          </p:cNvCxnSpPr>
          <p:nvPr/>
        </p:nvCxnSpPr>
        <p:spPr>
          <a:xfrm flipV="1">
            <a:off x="5708342" y="577049"/>
            <a:ext cx="1961965" cy="2752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сполучна лінія 31">
            <a:extLst>
              <a:ext uri="{FF2B5EF4-FFF2-40B4-BE49-F238E27FC236}">
                <a16:creationId xmlns:a16="http://schemas.microsoft.com/office/drawing/2014/main" xmlns="" id="{4DB0C457-EF7A-4CB6-BC22-3440D250448B}"/>
              </a:ext>
            </a:extLst>
          </p:cNvPr>
          <p:cNvCxnSpPr>
            <a:cxnSpLocks/>
          </p:cNvCxnSpPr>
          <p:nvPr/>
        </p:nvCxnSpPr>
        <p:spPr>
          <a:xfrm flipV="1">
            <a:off x="5708342" y="3222594"/>
            <a:ext cx="3781886" cy="106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70F9E75-34B0-4721-9B4A-4693B2E2D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5"/>
          <a:stretch/>
        </p:blipFill>
        <p:spPr>
          <a:xfrm>
            <a:off x="0" y="-2"/>
            <a:ext cx="12192000" cy="6858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35" name="Пряма сполучна лінія 34">
            <a:extLst>
              <a:ext uri="{FF2B5EF4-FFF2-40B4-BE49-F238E27FC236}">
                <a16:creationId xmlns:a16="http://schemas.microsoft.com/office/drawing/2014/main" xmlns="" id="{8F8AC064-533C-4AB8-B4DF-177691A100D5}"/>
              </a:ext>
            </a:extLst>
          </p:cNvPr>
          <p:cNvCxnSpPr>
            <a:cxnSpLocks/>
          </p:cNvCxnSpPr>
          <p:nvPr/>
        </p:nvCxnSpPr>
        <p:spPr>
          <a:xfrm>
            <a:off x="5708342" y="3329126"/>
            <a:ext cx="2778710" cy="2352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сполучна лінія 40">
            <a:extLst>
              <a:ext uri="{FF2B5EF4-FFF2-40B4-BE49-F238E27FC236}">
                <a16:creationId xmlns:a16="http://schemas.microsoft.com/office/drawing/2014/main" xmlns="" id="{467764EC-A260-411F-AD7B-52903F833BE4}"/>
              </a:ext>
            </a:extLst>
          </p:cNvPr>
          <p:cNvCxnSpPr>
            <a:cxnSpLocks/>
          </p:cNvCxnSpPr>
          <p:nvPr/>
        </p:nvCxnSpPr>
        <p:spPr>
          <a:xfrm flipH="1" flipV="1">
            <a:off x="2077375" y="2583402"/>
            <a:ext cx="3630967" cy="7457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 сполучна лінія 44">
            <a:extLst>
              <a:ext uri="{FF2B5EF4-FFF2-40B4-BE49-F238E27FC236}">
                <a16:creationId xmlns:a16="http://schemas.microsoft.com/office/drawing/2014/main" xmlns="" id="{354B78AD-5F88-48B1-ACAC-9B237819734A}"/>
              </a:ext>
            </a:extLst>
          </p:cNvPr>
          <p:cNvCxnSpPr>
            <a:cxnSpLocks/>
          </p:cNvCxnSpPr>
          <p:nvPr/>
        </p:nvCxnSpPr>
        <p:spPr>
          <a:xfrm flipH="1">
            <a:off x="5601810" y="3329126"/>
            <a:ext cx="106532" cy="3435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сполучна лінія 50">
            <a:extLst>
              <a:ext uri="{FF2B5EF4-FFF2-40B4-BE49-F238E27FC236}">
                <a16:creationId xmlns:a16="http://schemas.microsoft.com/office/drawing/2014/main" xmlns="" id="{2B4C4D77-4097-4CA2-8032-B9D55EAAD25F}"/>
              </a:ext>
            </a:extLst>
          </p:cNvPr>
          <p:cNvCxnSpPr>
            <a:cxnSpLocks/>
          </p:cNvCxnSpPr>
          <p:nvPr/>
        </p:nvCxnSpPr>
        <p:spPr>
          <a:xfrm flipH="1">
            <a:off x="2701772" y="3329126"/>
            <a:ext cx="3006570" cy="21306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AF86A709-A634-471B-B26F-4B0DB24EB163}"/>
              </a:ext>
            </a:extLst>
          </p:cNvPr>
          <p:cNvSpPr txBox="1"/>
          <p:nvPr/>
        </p:nvSpPr>
        <p:spPr>
          <a:xfrm>
            <a:off x="4598165" y="186431"/>
            <a:ext cx="24745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Особистість дитини</a:t>
            </a:r>
          </a:p>
          <a:p>
            <a:endParaRPr lang="ru-RU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78E7804F-AB16-4A1F-88F1-028F9EB0F703}"/>
              </a:ext>
            </a:extLst>
          </p:cNvPr>
          <p:cNvSpPr txBox="1"/>
          <p:nvPr/>
        </p:nvSpPr>
        <p:spPr>
          <a:xfrm rot="14798043">
            <a:off x="1393564" y="3800809"/>
            <a:ext cx="2128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Дитина у світі мистецтва</a:t>
            </a:r>
            <a:endParaRPr lang="ru-RU" sz="20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939FED9D-B1DA-4F03-BC38-11B075463209}"/>
              </a:ext>
            </a:extLst>
          </p:cNvPr>
          <p:cNvSpPr txBox="1"/>
          <p:nvPr/>
        </p:nvSpPr>
        <p:spPr>
          <a:xfrm rot="18063163">
            <a:off x="1792218" y="1223064"/>
            <a:ext cx="27733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Дитина в сенсорно – пізнавальному просторі</a:t>
            </a:r>
          </a:p>
          <a:p>
            <a:endParaRPr lang="ru-RU" sz="16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07DB13C6-915A-41E8-A870-1521725F20F2}"/>
              </a:ext>
            </a:extLst>
          </p:cNvPr>
          <p:cNvSpPr txBox="1"/>
          <p:nvPr/>
        </p:nvSpPr>
        <p:spPr>
          <a:xfrm rot="3437633">
            <a:off x="7149678" y="1579236"/>
            <a:ext cx="23955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Дитина в соціумі</a:t>
            </a:r>
          </a:p>
          <a:p>
            <a:endParaRPr lang="uk-UA" dirty="0"/>
          </a:p>
          <a:p>
            <a:endParaRPr lang="ru-RU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2D114E06-0A2A-41ED-BC47-614AADA35501}"/>
              </a:ext>
            </a:extLst>
          </p:cNvPr>
          <p:cNvSpPr txBox="1"/>
          <p:nvPr/>
        </p:nvSpPr>
        <p:spPr>
          <a:xfrm rot="12698198">
            <a:off x="3325896" y="5799008"/>
            <a:ext cx="1651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Гра дитини</a:t>
            </a:r>
            <a:endParaRPr lang="ru-RU" sz="2000" b="1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9F0F5C71-70F6-4C7B-AF71-C14119AE925B}"/>
              </a:ext>
            </a:extLst>
          </p:cNvPr>
          <p:cNvSpPr txBox="1"/>
          <p:nvPr/>
        </p:nvSpPr>
        <p:spPr>
          <a:xfrm rot="9325228">
            <a:off x="5595419" y="5729651"/>
            <a:ext cx="2966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000" b="1" dirty="0"/>
          </a:p>
          <a:p>
            <a:pPr algn="ctr"/>
            <a:r>
              <a:rPr lang="uk-UA" sz="2000" b="1" dirty="0"/>
              <a:t>Дитина у природному </a:t>
            </a:r>
          </a:p>
          <a:p>
            <a:pPr algn="ctr"/>
            <a:r>
              <a:rPr lang="uk-UA" sz="2000" b="1" dirty="0"/>
              <a:t>довкіллі</a:t>
            </a:r>
            <a:endParaRPr lang="ru-RU" sz="2000" b="1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2603F169-9444-4459-ABEE-CA5B33A095E7}"/>
              </a:ext>
            </a:extLst>
          </p:cNvPr>
          <p:cNvSpPr txBox="1"/>
          <p:nvPr/>
        </p:nvSpPr>
        <p:spPr>
          <a:xfrm rot="6909397">
            <a:off x="7846053" y="4081464"/>
            <a:ext cx="24150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  <a:p>
            <a:r>
              <a:rPr lang="uk-UA" sz="2000" b="1" dirty="0"/>
              <a:t>Мовлення дитини</a:t>
            </a:r>
            <a:endParaRPr lang="ru-RU" sz="2000" b="1" dirty="0"/>
          </a:p>
        </p:txBody>
      </p:sp>
      <p:sp>
        <p:nvSpPr>
          <p:cNvPr id="3" name="Блок-схема: вузол 2">
            <a:extLst>
              <a:ext uri="{FF2B5EF4-FFF2-40B4-BE49-F238E27FC236}">
                <a16:creationId xmlns:a16="http://schemas.microsoft.com/office/drawing/2014/main" xmlns="" id="{A3F17DA7-D040-46BD-A3E2-0BB26CFD34BE}"/>
              </a:ext>
            </a:extLst>
          </p:cNvPr>
          <p:cNvSpPr/>
          <p:nvPr/>
        </p:nvSpPr>
        <p:spPr>
          <a:xfrm>
            <a:off x="1944210" y="93214"/>
            <a:ext cx="7546018" cy="6671571"/>
          </a:xfrm>
          <a:prstGeom prst="flowChartConnector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62" name="Блок-схема: вузол 61">
            <a:extLst>
              <a:ext uri="{FF2B5EF4-FFF2-40B4-BE49-F238E27FC236}">
                <a16:creationId xmlns:a16="http://schemas.microsoft.com/office/drawing/2014/main" xmlns="" id="{063A7DBD-05BA-40E7-BA8D-89C0E4BBB116}"/>
              </a:ext>
            </a:extLst>
          </p:cNvPr>
          <p:cNvSpPr/>
          <p:nvPr/>
        </p:nvSpPr>
        <p:spPr>
          <a:xfrm>
            <a:off x="2780311" y="699117"/>
            <a:ext cx="5921406" cy="5353235"/>
          </a:xfrm>
          <a:prstGeom prst="flowChartConnector">
            <a:avLst/>
          </a:prstGeom>
          <a:solidFill>
            <a:srgbClr val="FBE5D6">
              <a:alpha val="70980"/>
            </a:srgbClr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dirty="0" err="1"/>
              <a:t>Соціальна</a:t>
            </a:r>
            <a:r>
              <a:rPr lang="ru-RU" dirty="0"/>
              <a:t>, </a:t>
            </a:r>
            <a:r>
              <a:rPr lang="ru-RU" dirty="0" err="1"/>
              <a:t>громадянська</a:t>
            </a:r>
            <a:r>
              <a:rPr lang="ru-RU" dirty="0"/>
              <a:t> компетентність</a:t>
            </a:r>
          </a:p>
        </p:txBody>
      </p:sp>
      <p:sp>
        <p:nvSpPr>
          <p:cNvPr id="63" name="Блок-схема: вузол 62">
            <a:extLst>
              <a:ext uri="{FF2B5EF4-FFF2-40B4-BE49-F238E27FC236}">
                <a16:creationId xmlns:a16="http://schemas.microsoft.com/office/drawing/2014/main" xmlns="" id="{C220E56E-DC70-4B1F-84D5-E9FB1CAE221E}"/>
              </a:ext>
            </a:extLst>
          </p:cNvPr>
          <p:cNvSpPr/>
          <p:nvPr/>
        </p:nvSpPr>
        <p:spPr>
          <a:xfrm>
            <a:off x="4495911" y="2169047"/>
            <a:ext cx="2463320" cy="2399654"/>
          </a:xfrm>
          <a:prstGeom prst="flowChartConnector">
            <a:avLst/>
          </a:prstGeom>
          <a:solidFill>
            <a:srgbClr val="FFEDB3"/>
          </a:soli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62EDB63-7BD2-433F-87D7-3D937FBAC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3" b="98193" l="1758" r="96289">
                        <a14:foregroundMark x1="22656" y1="24940" x2="22656" y2="24940"/>
                        <a14:foregroundMark x1="25586" y1="12771" x2="25586" y2="12771"/>
                        <a14:foregroundMark x1="68848" y1="5663" x2="68848" y2="5663"/>
                        <a14:foregroundMark x1="33398" y1="21446" x2="33398" y2="21446"/>
                        <a14:foregroundMark x1="39551" y1="19880" x2="39551" y2="19880"/>
                        <a14:foregroundMark x1="21484" y1="24458" x2="21484" y2="24458"/>
                        <a14:foregroundMark x1="32129" y1="26506" x2="32129" y2="26506"/>
                        <a14:foregroundMark x1="21875" y1="24940" x2="21875" y2="24940"/>
                        <a14:foregroundMark x1="21875" y1="21928" x2="21875" y2="21928"/>
                        <a14:foregroundMark x1="21875" y1="21928" x2="21875" y2="21928"/>
                        <a14:foregroundMark x1="82813" y1="22410" x2="82813" y2="22410"/>
                        <a14:foregroundMark x1="64355" y1="92048" x2="64355" y2="92048"/>
                        <a14:foregroundMark x1="81250" y1="92651" x2="79590" y2="94699"/>
                        <a14:foregroundMark x1="32129" y1="81446" x2="32129" y2="81446"/>
                        <a14:foregroundMark x1="23926" y1="48916" x2="23926" y2="48916"/>
                        <a14:foregroundMark x1="25586" y1="52410" x2="25586" y2="52410"/>
                        <a14:foregroundMark x1="29688" y1="14337" x2="29688" y2="14337"/>
                        <a14:foregroundMark x1="49023" y1="55542" x2="49023" y2="55542"/>
                        <a14:foregroundMark x1="30762" y1="10361" x2="30762" y2="10361"/>
                        <a14:foregroundMark x1="27539" y1="7590" x2="13770" y2="15663"/>
                        <a14:foregroundMark x1="13770" y1="15663" x2="14258" y2="25542"/>
                        <a14:foregroundMark x1="31738" y1="28554" x2="18555" y2="25542"/>
                        <a14:foregroundMark x1="18555" y1="25542" x2="33789" y2="27108"/>
                        <a14:foregroundMark x1="25488" y1="35663" x2="32031" y2="35663"/>
                        <a14:foregroundMark x1="1758" y1="34819" x2="26660" y2="61446"/>
                        <a14:foregroundMark x1="26660" y1="61446" x2="26758" y2="70843"/>
                        <a14:foregroundMark x1="17773" y1="46145" x2="29785" y2="48313"/>
                        <a14:foregroundMark x1="22754" y1="56386" x2="23242" y2="80120"/>
                        <a14:foregroundMark x1="16733" y1="93366" x2="15723" y2="95422"/>
                        <a14:foregroundMark x1="23242" y1="80120" x2="22245" y2="82149"/>
                        <a14:foregroundMark x1="15723" y1="95422" x2="24219" y2="96386"/>
                        <a14:foregroundMark x1="29004" y1="98313" x2="17773" y2="98313"/>
                        <a14:foregroundMark x1="39551" y1="97108" x2="29004" y2="50241"/>
                        <a14:foregroundMark x1="41797" y1="95542" x2="35254" y2="95542"/>
                        <a14:foregroundMark x1="42773" y1="97349" x2="38965" y2="97349"/>
                        <a14:foregroundMark x1="58203" y1="97108" x2="64258" y2="88434"/>
                        <a14:foregroundMark x1="81738" y1="96145" x2="72266" y2="84096"/>
                        <a14:foregroundMark x1="72266" y1="84096" x2="72266" y2="84096"/>
                        <a14:foregroundMark x1="74707" y1="65663" x2="73730" y2="48916"/>
                        <a14:foregroundMark x1="71777" y1="52651" x2="70996" y2="48072"/>
                        <a14:foregroundMark x1="95020" y1="36265" x2="87207" y2="40361"/>
                        <a14:foregroundMark x1="96289" y1="34819" x2="96289" y2="34819"/>
                        <a14:foregroundMark x1="79004" y1="25181" x2="79004" y2="25181"/>
                        <a14:foregroundMark x1="73047" y1="34096" x2="73047" y2="34096"/>
                        <a14:foregroundMark x1="68457" y1="25542" x2="68457" y2="25542"/>
                        <a14:foregroundMark x1="68750" y1="23012" x2="68750" y2="23012"/>
                        <a14:foregroundMark x1="66504" y1="24578" x2="66504" y2="24578"/>
                        <a14:foregroundMark x1="70020" y1="25542" x2="68457" y2="22771"/>
                        <a14:foregroundMark x1="54980" y1="14096" x2="53516" y2="13133"/>
                        <a14:foregroundMark x1="73242" y1="91807" x2="73242" y2="91807"/>
                        <a14:foregroundMark x1="74023" y1="95181" x2="72461" y2="86627"/>
                        <a14:foregroundMark x1="2246" y1="33253" x2="2246" y2="33253"/>
                        <a14:foregroundMark x1="2051" y1="35422" x2="2051" y2="35422"/>
                        <a14:foregroundMark x1="28516" y1="61325" x2="28516" y2="61325"/>
                        <a14:backgroundMark x1="20801" y1="81928" x2="20020" y2="89639"/>
                        <a14:backgroundMark x1="20020" y1="91205" x2="14258" y2="912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6949" y="2483691"/>
            <a:ext cx="2141828" cy="1736052"/>
          </a:xfrm>
          <a:prstGeom prst="rect">
            <a:avLst/>
          </a:prstGeom>
        </p:spPr>
      </p:pic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xmlns="" id="{E6216DC1-BD84-490C-A7ED-8574AEBF4159}"/>
              </a:ext>
            </a:extLst>
          </p:cNvPr>
          <p:cNvCxnSpPr>
            <a:cxnSpLocks/>
          </p:cNvCxnSpPr>
          <p:nvPr/>
        </p:nvCxnSpPr>
        <p:spPr>
          <a:xfrm>
            <a:off x="1944210" y="3099697"/>
            <a:ext cx="2532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xmlns="" id="{EFC47328-A34B-462A-BC0D-699CF478486C}"/>
              </a:ext>
            </a:extLst>
          </p:cNvPr>
          <p:cNvCxnSpPr>
            <a:cxnSpLocks/>
          </p:cNvCxnSpPr>
          <p:nvPr/>
        </p:nvCxnSpPr>
        <p:spPr>
          <a:xfrm flipV="1">
            <a:off x="3089880" y="4219745"/>
            <a:ext cx="1718277" cy="1519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0C341E82-E4B4-4CD1-8F5A-F0C88580D301}"/>
              </a:ext>
            </a:extLst>
          </p:cNvPr>
          <p:cNvCxnSpPr>
            <a:cxnSpLocks/>
          </p:cNvCxnSpPr>
          <p:nvPr/>
        </p:nvCxnSpPr>
        <p:spPr>
          <a:xfrm>
            <a:off x="3967279" y="577049"/>
            <a:ext cx="971781" cy="1813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xmlns="" id="{A6736FD7-A7FD-4F1E-BB9A-70F6E03D4018}"/>
              </a:ext>
            </a:extLst>
          </p:cNvPr>
          <p:cNvCxnSpPr>
            <a:cxnSpLocks/>
          </p:cNvCxnSpPr>
          <p:nvPr/>
        </p:nvCxnSpPr>
        <p:spPr>
          <a:xfrm flipH="1">
            <a:off x="6684885" y="741218"/>
            <a:ext cx="1251753" cy="1757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xmlns="" id="{5CEF312F-4A84-4918-9042-BA1D9E39D8DC}"/>
              </a:ext>
            </a:extLst>
          </p:cNvPr>
          <p:cNvCxnSpPr>
            <a:cxnSpLocks/>
          </p:cNvCxnSpPr>
          <p:nvPr/>
        </p:nvCxnSpPr>
        <p:spPr>
          <a:xfrm>
            <a:off x="6680594" y="4176294"/>
            <a:ext cx="1853842" cy="1538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>
            <a:extLst>
              <a:ext uri="{FF2B5EF4-FFF2-40B4-BE49-F238E27FC236}">
                <a16:creationId xmlns:a16="http://schemas.microsoft.com/office/drawing/2014/main" xmlns="" id="{B0ECDED9-7095-4D51-89B8-1DF43C389659}"/>
              </a:ext>
            </a:extLst>
          </p:cNvPr>
          <p:cNvCxnSpPr>
            <a:cxnSpLocks/>
          </p:cNvCxnSpPr>
          <p:nvPr/>
        </p:nvCxnSpPr>
        <p:spPr>
          <a:xfrm flipH="1">
            <a:off x="5596668" y="4601922"/>
            <a:ext cx="104762" cy="2181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xmlns="" id="{94F7A1F1-49F9-4A47-814A-5ADDF182B9E0}"/>
              </a:ext>
            </a:extLst>
          </p:cNvPr>
          <p:cNvCxnSpPr>
            <a:cxnSpLocks/>
          </p:cNvCxnSpPr>
          <p:nvPr/>
        </p:nvCxnSpPr>
        <p:spPr>
          <a:xfrm flipV="1">
            <a:off x="6975650" y="2900127"/>
            <a:ext cx="2429003" cy="315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DC38371-14BB-44B9-91A4-EC6531606E18}"/>
              </a:ext>
            </a:extLst>
          </p:cNvPr>
          <p:cNvSpPr txBox="1"/>
          <p:nvPr/>
        </p:nvSpPr>
        <p:spPr>
          <a:xfrm rot="4775375">
            <a:off x="4774735" y="607067"/>
            <a:ext cx="646331" cy="1384644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ru-RU" sz="1600" dirty="0" err="1"/>
              <a:t>Особистісна</a:t>
            </a:r>
            <a:r>
              <a:rPr lang="ru-RU" sz="1600" dirty="0"/>
              <a:t> </a:t>
            </a:r>
          </a:p>
          <a:p>
            <a:pPr algn="ctr"/>
            <a:r>
              <a:rPr lang="ru-RU" sz="1400" dirty="0"/>
              <a:t>компетентність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EA9B40D-5F95-4207-964C-B93AF0CA417D}"/>
              </a:ext>
            </a:extLst>
          </p:cNvPr>
          <p:cNvSpPr txBox="1"/>
          <p:nvPr/>
        </p:nvSpPr>
        <p:spPr>
          <a:xfrm rot="6804512">
            <a:off x="5986243" y="679032"/>
            <a:ext cx="1138773" cy="1570856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ru-RU" sz="1600" dirty="0" err="1"/>
              <a:t>Фізична</a:t>
            </a:r>
            <a:r>
              <a:rPr lang="ru-RU" sz="1600" dirty="0"/>
              <a:t>, </a:t>
            </a:r>
            <a:r>
              <a:rPr lang="ru-RU" sz="1600" dirty="0" err="1"/>
              <a:t>здоров’я-збережувальна</a:t>
            </a:r>
            <a:r>
              <a:rPr lang="ru-RU" sz="1600" dirty="0"/>
              <a:t> </a:t>
            </a:r>
          </a:p>
          <a:p>
            <a:pPr algn="ctr"/>
            <a:r>
              <a:rPr lang="ru-RU" sz="1400" dirty="0"/>
              <a:t>компетентність</a:t>
            </a:r>
          </a:p>
        </p:txBody>
      </p:sp>
      <p:cxnSp>
        <p:nvCxnSpPr>
          <p:cNvPr id="26" name="Пряма сполучна лінія 25">
            <a:extLst>
              <a:ext uri="{FF2B5EF4-FFF2-40B4-BE49-F238E27FC236}">
                <a16:creationId xmlns:a16="http://schemas.microsoft.com/office/drawing/2014/main" xmlns="" id="{53161C4C-A9E9-4DB2-A96B-7405EF50B4BF}"/>
              </a:ext>
            </a:extLst>
          </p:cNvPr>
          <p:cNvCxnSpPr>
            <a:cxnSpLocks/>
            <a:stCxn id="62" idx="0"/>
            <a:endCxn id="63" idx="0"/>
          </p:cNvCxnSpPr>
          <p:nvPr/>
        </p:nvCxnSpPr>
        <p:spPr>
          <a:xfrm flipH="1">
            <a:off x="5727571" y="699117"/>
            <a:ext cx="13443" cy="1469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7BC9105-EFF6-4001-A500-42A1D4A3B467}"/>
              </a:ext>
            </a:extLst>
          </p:cNvPr>
          <p:cNvSpPr txBox="1"/>
          <p:nvPr/>
        </p:nvSpPr>
        <p:spPr>
          <a:xfrm rot="3430323">
            <a:off x="7059521" y="1824183"/>
            <a:ext cx="16873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err="1"/>
              <a:t>Соціальна</a:t>
            </a:r>
            <a:r>
              <a:rPr lang="ru-RU" sz="1600" dirty="0"/>
              <a:t>, </a:t>
            </a:r>
          </a:p>
          <a:p>
            <a:pPr algn="ctr"/>
            <a:r>
              <a:rPr lang="ru-RU" sz="1600" dirty="0" err="1"/>
              <a:t>громадянська</a:t>
            </a:r>
            <a:r>
              <a:rPr lang="ru-RU" sz="1600" dirty="0"/>
              <a:t> </a:t>
            </a:r>
          </a:p>
          <a:p>
            <a:pPr algn="ctr"/>
            <a:r>
              <a:rPr lang="ru-RU" sz="1400" dirty="0"/>
              <a:t>компетентність</a:t>
            </a:r>
            <a:endParaRPr lang="ru-RU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8EF906EC-414E-475F-AE42-D27A71C1BBD0}"/>
              </a:ext>
            </a:extLst>
          </p:cNvPr>
          <p:cNvSpPr txBox="1"/>
          <p:nvPr/>
        </p:nvSpPr>
        <p:spPr>
          <a:xfrm rot="6745463">
            <a:off x="6951275" y="3310906"/>
            <a:ext cx="172789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 Комунікативна,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err="1"/>
              <a:t>мовленнєва</a:t>
            </a:r>
            <a:r>
              <a:rPr lang="ru-RU" sz="1600" dirty="0"/>
              <a:t>,</a:t>
            </a:r>
          </a:p>
          <a:p>
            <a:pPr algn="ctr"/>
            <a:r>
              <a:rPr lang="ru-RU" sz="1600" dirty="0" err="1"/>
              <a:t>літературно</a:t>
            </a:r>
            <a:r>
              <a:rPr lang="ru-RU" sz="1600" dirty="0"/>
              <a:t> – </a:t>
            </a:r>
          </a:p>
          <a:p>
            <a:pPr algn="ctr"/>
            <a:r>
              <a:rPr lang="ru-RU" sz="1600" dirty="0"/>
              <a:t>художня </a:t>
            </a:r>
          </a:p>
          <a:p>
            <a:pPr algn="ctr"/>
            <a:r>
              <a:rPr lang="ru-RU" sz="1400" dirty="0"/>
              <a:t>компетентність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C8A048BA-768C-4EA7-88E9-70A1501946BE}"/>
              </a:ext>
            </a:extLst>
          </p:cNvPr>
          <p:cNvSpPr txBox="1"/>
          <p:nvPr/>
        </p:nvSpPr>
        <p:spPr>
          <a:xfrm rot="9380210" flipH="1">
            <a:off x="5824185" y="4684835"/>
            <a:ext cx="163101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 err="1"/>
              <a:t>Природничо</a:t>
            </a:r>
            <a:r>
              <a:rPr lang="ru-RU" sz="1600" dirty="0"/>
              <a:t> – </a:t>
            </a:r>
          </a:p>
          <a:p>
            <a:pPr algn="ctr"/>
            <a:r>
              <a:rPr lang="ru-RU" sz="1600" dirty="0" err="1"/>
              <a:t>екологічна</a:t>
            </a:r>
            <a:endParaRPr lang="ru-RU" sz="1600" dirty="0"/>
          </a:p>
          <a:p>
            <a:pPr algn="ctr"/>
            <a:r>
              <a:rPr lang="ru-RU" sz="1400" dirty="0"/>
              <a:t>компетентність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F1D82D18-8481-4F84-8E7B-2EAC354D944D}"/>
              </a:ext>
            </a:extLst>
          </p:cNvPr>
          <p:cNvSpPr txBox="1"/>
          <p:nvPr/>
        </p:nvSpPr>
        <p:spPr>
          <a:xfrm rot="12716437">
            <a:off x="4200579" y="4701767"/>
            <a:ext cx="13762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 err="1"/>
              <a:t>Ігрова</a:t>
            </a:r>
            <a:r>
              <a:rPr lang="ru-RU" sz="1600" dirty="0"/>
              <a:t> діяльність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7605345F-F83B-4B9F-976A-A75220AB566C}"/>
              </a:ext>
            </a:extLst>
          </p:cNvPr>
          <p:cNvSpPr txBox="1"/>
          <p:nvPr/>
        </p:nvSpPr>
        <p:spPr>
          <a:xfrm rot="14893473">
            <a:off x="2739901" y="3294447"/>
            <a:ext cx="199331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 err="1"/>
              <a:t>Мистецько</a:t>
            </a:r>
            <a:r>
              <a:rPr lang="ru-RU" sz="1600" dirty="0"/>
              <a:t> –</a:t>
            </a:r>
            <a:r>
              <a:rPr lang="ru-RU" sz="1600" dirty="0" err="1"/>
              <a:t>творча</a:t>
            </a:r>
            <a:r>
              <a:rPr lang="ru-RU" sz="1600" dirty="0"/>
              <a:t>,</a:t>
            </a:r>
          </a:p>
          <a:p>
            <a:pPr algn="ctr"/>
            <a:r>
              <a:rPr lang="ru-RU" sz="1600" dirty="0" err="1"/>
              <a:t>образотворча</a:t>
            </a:r>
            <a:r>
              <a:rPr lang="ru-RU" sz="1600" dirty="0"/>
              <a:t>,</a:t>
            </a:r>
          </a:p>
          <a:p>
            <a:pPr algn="ctr"/>
            <a:r>
              <a:rPr lang="ru-RU" sz="1600" dirty="0" err="1"/>
              <a:t>музична</a:t>
            </a:r>
            <a:r>
              <a:rPr lang="ru-RU" sz="1600" dirty="0"/>
              <a:t>,</a:t>
            </a:r>
          </a:p>
          <a:p>
            <a:pPr algn="ctr"/>
            <a:r>
              <a:rPr lang="ru-RU" sz="1600" dirty="0" err="1"/>
              <a:t>театралізована</a:t>
            </a:r>
            <a:endParaRPr lang="ru-RU" sz="1600" dirty="0"/>
          </a:p>
          <a:p>
            <a:pPr algn="ctr"/>
            <a:r>
              <a:rPr lang="ru-RU" sz="1400" dirty="0"/>
              <a:t>компетентність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740DB729-C2B6-4EED-A5D3-9B6FFBB42FD8}"/>
              </a:ext>
            </a:extLst>
          </p:cNvPr>
          <p:cNvSpPr txBox="1"/>
          <p:nvPr/>
        </p:nvSpPr>
        <p:spPr>
          <a:xfrm rot="18139933">
            <a:off x="2598941" y="1711639"/>
            <a:ext cx="274518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Предметно – практична,</a:t>
            </a:r>
          </a:p>
          <a:p>
            <a:pPr algn="ctr"/>
            <a:r>
              <a:rPr lang="ru-RU" sz="1400" dirty="0" err="1"/>
              <a:t>технологічна</a:t>
            </a:r>
            <a:r>
              <a:rPr lang="ru-RU" sz="1400" dirty="0"/>
              <a:t>,</a:t>
            </a:r>
          </a:p>
          <a:p>
            <a:pPr algn="ctr"/>
            <a:r>
              <a:rPr lang="ru-RU" sz="1400" dirty="0"/>
              <a:t>пізнавальна, </a:t>
            </a:r>
            <a:r>
              <a:rPr lang="ru-RU" sz="1400" dirty="0" err="1"/>
              <a:t>логіко</a:t>
            </a:r>
            <a:r>
              <a:rPr lang="ru-RU" sz="1400" dirty="0"/>
              <a:t> –</a:t>
            </a:r>
          </a:p>
          <a:p>
            <a:pPr algn="ctr"/>
            <a:r>
              <a:rPr lang="ru-RU" sz="1400" dirty="0" err="1"/>
              <a:t>математична</a:t>
            </a:r>
            <a:r>
              <a:rPr lang="ru-RU" sz="1400" dirty="0"/>
              <a:t>,</a:t>
            </a:r>
          </a:p>
          <a:p>
            <a:pPr algn="ctr"/>
            <a:r>
              <a:rPr lang="ru-RU" sz="1400" dirty="0" err="1"/>
              <a:t>дослідницька</a:t>
            </a:r>
            <a:r>
              <a:rPr lang="ru-RU" sz="1400" dirty="0"/>
              <a:t> </a:t>
            </a:r>
          </a:p>
          <a:p>
            <a:pPr algn="ctr"/>
            <a:r>
              <a:rPr lang="ru-RU" sz="1400" dirty="0"/>
              <a:t>    компетентність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29DA5BFD-84B3-4F7D-8F4D-7B45CABA261D}"/>
              </a:ext>
            </a:extLst>
          </p:cNvPr>
          <p:cNvSpPr txBox="1"/>
          <p:nvPr/>
        </p:nvSpPr>
        <p:spPr>
          <a:xfrm>
            <a:off x="8614177" y="149016"/>
            <a:ext cx="35300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6600CC"/>
                </a:solidFill>
              </a:rPr>
              <a:t>Становлення </a:t>
            </a:r>
          </a:p>
          <a:p>
            <a:pPr algn="ctr"/>
            <a:r>
              <a:rPr lang="uk-UA" sz="2400" b="1" i="1" dirty="0" err="1">
                <a:solidFill>
                  <a:srgbClr val="6600CC"/>
                </a:solidFill>
              </a:rPr>
              <a:t>компетентностей</a:t>
            </a:r>
            <a:r>
              <a:rPr lang="uk-UA" sz="2400" b="1" i="1" dirty="0">
                <a:solidFill>
                  <a:srgbClr val="6600CC"/>
                </a:solidFill>
              </a:rPr>
              <a:t>  дитини</a:t>
            </a:r>
          </a:p>
          <a:p>
            <a:pPr algn="ctr"/>
            <a:r>
              <a:rPr lang="uk-UA" sz="2400" b="1" i="1" dirty="0">
                <a:solidFill>
                  <a:srgbClr val="6600CC"/>
                </a:solidFill>
              </a:rPr>
              <a:t>в різних видах</a:t>
            </a:r>
          </a:p>
          <a:p>
            <a:pPr algn="ctr"/>
            <a:r>
              <a:rPr lang="uk-UA" sz="2400" b="1" i="1" dirty="0">
                <a:solidFill>
                  <a:srgbClr val="6600CC"/>
                </a:solidFill>
              </a:rPr>
              <a:t>дитячої діяльності</a:t>
            </a:r>
            <a:endParaRPr lang="ru-RU" sz="2400" b="1" i="1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38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2E60E3A-316A-4A83-9439-2F838AAFC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871220-0E5D-4C56-89AB-395117157635}"/>
              </a:ext>
            </a:extLst>
          </p:cNvPr>
          <p:cNvSpPr txBox="1"/>
          <p:nvPr/>
        </p:nvSpPr>
        <p:spPr>
          <a:xfrm>
            <a:off x="461639" y="292963"/>
            <a:ext cx="11603113" cy="2352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err="1">
                <a:solidFill>
                  <a:srgbClr val="6600CC"/>
                </a:solidFill>
              </a:rPr>
              <a:t>Мистецько-творча</a:t>
            </a:r>
            <a:r>
              <a:rPr lang="ru-RU" sz="2000" b="1" i="1" dirty="0">
                <a:solidFill>
                  <a:srgbClr val="6600CC"/>
                </a:solidFill>
              </a:rPr>
              <a:t> компетентність </a:t>
            </a:r>
            <a:r>
              <a:rPr lang="ru-RU" sz="2000" dirty="0"/>
              <a:t>— це здатність дитини: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практично </a:t>
            </a:r>
            <a:r>
              <a:rPr lang="ru-RU" sz="2000" dirty="0" err="1"/>
              <a:t>реалізовувати</a:t>
            </a:r>
            <a:r>
              <a:rPr lang="ru-RU" sz="2000" dirty="0"/>
              <a:t> </a:t>
            </a:r>
            <a:r>
              <a:rPr lang="ru-RU" sz="2000" dirty="0" err="1"/>
              <a:t>свій</a:t>
            </a:r>
            <a:r>
              <a:rPr lang="ru-RU" sz="2000" dirty="0"/>
              <a:t> художньо-практичний </a:t>
            </a:r>
            <a:r>
              <a:rPr lang="ru-RU" sz="2000" dirty="0" err="1"/>
              <a:t>потенціал</a:t>
            </a:r>
            <a:r>
              <a:rPr lang="ru-RU" sz="2000" dirty="0"/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отримувати </a:t>
            </a:r>
            <a:r>
              <a:rPr lang="ru-RU" sz="2000" dirty="0" err="1"/>
              <a:t>бажаний</a:t>
            </a:r>
            <a:r>
              <a:rPr lang="ru-RU" sz="2000" dirty="0"/>
              <a:t> результат </a:t>
            </a:r>
            <a:r>
              <a:rPr lang="ru-RU" sz="2000" dirty="0" err="1"/>
              <a:t>творчої</a:t>
            </a:r>
            <a:r>
              <a:rPr lang="ru-RU" sz="2000" dirty="0"/>
              <a:t> діяльності;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err="1"/>
              <a:t>елементарно</a:t>
            </a:r>
            <a:r>
              <a:rPr lang="ru-RU" sz="2000" dirty="0"/>
              <a:t> </a:t>
            </a:r>
            <a:r>
              <a:rPr lang="ru-RU" sz="2000" dirty="0" err="1"/>
              <a:t>застосовувати</a:t>
            </a:r>
            <a:r>
              <a:rPr lang="ru-RU" sz="2000" dirty="0"/>
              <a:t> мистецькі навички в життєвих </a:t>
            </a:r>
            <a:r>
              <a:rPr lang="ru-RU" sz="2000" dirty="0" err="1"/>
              <a:t>ситуаціях</a:t>
            </a:r>
            <a:r>
              <a:rPr lang="ru-RU" sz="2000" dirty="0"/>
              <a:t> під час </a:t>
            </a:r>
            <a:r>
              <a:rPr lang="ru-RU" sz="2000" dirty="0" err="1"/>
              <a:t>освітньої</a:t>
            </a:r>
            <a:r>
              <a:rPr lang="ru-RU" sz="2000" dirty="0"/>
              <a:t> та самостійної діяльності.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C45435-468E-4ACD-8037-50CE6EE2AC5A}"/>
              </a:ext>
            </a:extLst>
          </p:cNvPr>
          <p:cNvSpPr txBox="1"/>
          <p:nvPr/>
        </p:nvSpPr>
        <p:spPr>
          <a:xfrm>
            <a:off x="587407" y="2085222"/>
            <a:ext cx="11540969" cy="2306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uk-UA" sz="1800" i="1" dirty="0">
              <a:solidFill>
                <a:srgbClr val="6600CC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2000" b="1" i="1" dirty="0">
                <a:solidFill>
                  <a:srgbClr val="6600C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Результатом набуття </a:t>
            </a:r>
            <a:r>
              <a:rPr lang="uk-UA" sz="2000" b="1" i="1" dirty="0" err="1">
                <a:solidFill>
                  <a:srgbClr val="6600C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мистецько</a:t>
            </a:r>
            <a:r>
              <a:rPr lang="uk-UA" sz="2000" b="1" i="1" dirty="0">
                <a:solidFill>
                  <a:srgbClr val="6600C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-творчої компетентності є :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елементарна обізнаність дитини у специфіці видів мистецтва;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ціннісне ставлення до мистецтва і мистецької діяльності;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прагнення сприймати мистецтво тощо.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F0D908-58BC-49CC-921B-7FF5007E58A9}"/>
              </a:ext>
            </a:extLst>
          </p:cNvPr>
          <p:cNvSpPr txBox="1"/>
          <p:nvPr/>
        </p:nvSpPr>
        <p:spPr>
          <a:xfrm>
            <a:off x="461639" y="4101483"/>
            <a:ext cx="11478828" cy="258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800" i="1" dirty="0">
                <a:solidFill>
                  <a:srgbClr val="6600C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algn="ctr">
              <a:lnSpc>
                <a:spcPct val="150000"/>
              </a:lnSpc>
            </a:pPr>
            <a:r>
              <a:rPr lang="uk-UA" sz="2000" i="1" dirty="0">
                <a:solidFill>
                  <a:srgbClr val="6600C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2000" b="1" i="1" dirty="0">
                <a:solidFill>
                  <a:srgbClr val="6600C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основі організації мистецької ( музичної) освіти дітей дошкільного віку лежать принципи: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здоров’язбереження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естетичності;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практичності;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доцільності.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526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2E60E3A-316A-4A83-9439-2F838AAFC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xmlns="" id="{2DF46898-E500-42F0-A3BC-F76E3FA6B345}"/>
              </a:ext>
            </a:extLst>
          </p:cNvPr>
          <p:cNvSpPr/>
          <p:nvPr/>
        </p:nvSpPr>
        <p:spPr>
          <a:xfrm>
            <a:off x="3045042" y="861134"/>
            <a:ext cx="5681708" cy="843378"/>
          </a:xfrm>
          <a:prstGeom prst="roundRect">
            <a:avLst/>
          </a:prstGeom>
          <a:solidFill>
            <a:srgbClr val="99FF66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13462">
                  <a:solidFill>
                    <a:schemeClr val="accent3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МУЗИЧНА КОМПЕТЕНТНІСТЬ</a:t>
            </a:r>
            <a:endParaRPr lang="ru-RU" sz="2800" b="1" dirty="0">
              <a:ln w="13462">
                <a:solidFill>
                  <a:schemeClr val="accent3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Блок-схема: знак завершення 4">
            <a:extLst>
              <a:ext uri="{FF2B5EF4-FFF2-40B4-BE49-F238E27FC236}">
                <a16:creationId xmlns:a16="http://schemas.microsoft.com/office/drawing/2014/main" xmlns="" id="{C20477E9-08D3-4CF2-98EC-216B2630ED65}"/>
              </a:ext>
            </a:extLst>
          </p:cNvPr>
          <p:cNvSpPr/>
          <p:nvPr/>
        </p:nvSpPr>
        <p:spPr>
          <a:xfrm>
            <a:off x="479392" y="2192604"/>
            <a:ext cx="3329125" cy="1236395"/>
          </a:xfrm>
          <a:prstGeom prst="flowChartTerminator">
            <a:avLst/>
          </a:prstGeom>
          <a:solidFill>
            <a:srgbClr val="CC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ЕМОЦІЙНО – ЦІННІСНЕ СТАВЛЕННЯ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Блок-схема: знак завершення 6">
            <a:extLst>
              <a:ext uri="{FF2B5EF4-FFF2-40B4-BE49-F238E27FC236}">
                <a16:creationId xmlns:a16="http://schemas.microsoft.com/office/drawing/2014/main" xmlns="" id="{7F8F50A6-66D7-4F14-BF56-BC87F5820DA2}"/>
              </a:ext>
            </a:extLst>
          </p:cNvPr>
          <p:cNvSpPr/>
          <p:nvPr/>
        </p:nvSpPr>
        <p:spPr>
          <a:xfrm>
            <a:off x="3808518" y="3353360"/>
            <a:ext cx="4163630" cy="1236395"/>
          </a:xfrm>
          <a:prstGeom prst="flowChartTerminator">
            <a:avLst/>
          </a:prstGeom>
          <a:solidFill>
            <a:srgbClr val="CC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СФОРМОВАНІСТЬ ЗНАНЬ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Блок-схема: знак завершення 8">
            <a:extLst>
              <a:ext uri="{FF2B5EF4-FFF2-40B4-BE49-F238E27FC236}">
                <a16:creationId xmlns:a16="http://schemas.microsoft.com/office/drawing/2014/main" xmlns="" id="{BF71145F-CBD9-413B-9E51-B61866DF74D0}"/>
              </a:ext>
            </a:extLst>
          </p:cNvPr>
          <p:cNvSpPr/>
          <p:nvPr/>
        </p:nvSpPr>
        <p:spPr>
          <a:xfrm>
            <a:off x="7972148" y="2192604"/>
            <a:ext cx="3329125" cy="1236395"/>
          </a:xfrm>
          <a:prstGeom prst="flowChartTerminator">
            <a:avLst/>
          </a:prstGeom>
          <a:solidFill>
            <a:srgbClr val="CC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РІВЕНЬ НАВИЧОК </a:t>
            </a:r>
          </a:p>
          <a:p>
            <a:pPr algn="ctr"/>
            <a:r>
              <a:rPr lang="uk-UA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ДИТИНИ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5" name="Пряма зі стрілкою 14">
            <a:extLst>
              <a:ext uri="{FF2B5EF4-FFF2-40B4-BE49-F238E27FC236}">
                <a16:creationId xmlns:a16="http://schemas.microsoft.com/office/drawing/2014/main" xmlns="" id="{EBD0539F-212F-48C6-84D6-D971C6D4540C}"/>
              </a:ext>
            </a:extLst>
          </p:cNvPr>
          <p:cNvCxnSpPr>
            <a:cxnSpLocks/>
          </p:cNvCxnSpPr>
          <p:nvPr/>
        </p:nvCxnSpPr>
        <p:spPr>
          <a:xfrm>
            <a:off x="5797118" y="1793289"/>
            <a:ext cx="0" cy="148257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xmlns="" id="{3969CE76-ABD4-417C-B981-513F70E0B8A2}"/>
              </a:ext>
            </a:extLst>
          </p:cNvPr>
          <p:cNvCxnSpPr>
            <a:cxnSpLocks/>
          </p:cNvCxnSpPr>
          <p:nvPr/>
        </p:nvCxnSpPr>
        <p:spPr>
          <a:xfrm>
            <a:off x="5903650" y="1793289"/>
            <a:ext cx="2006354" cy="81674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зі стрілкою 25">
            <a:extLst>
              <a:ext uri="{FF2B5EF4-FFF2-40B4-BE49-F238E27FC236}">
                <a16:creationId xmlns:a16="http://schemas.microsoft.com/office/drawing/2014/main" xmlns="" id="{39F52C33-557A-4C6D-BA4C-C2EC653CFB2E}"/>
              </a:ext>
            </a:extLst>
          </p:cNvPr>
          <p:cNvCxnSpPr>
            <a:cxnSpLocks/>
          </p:cNvCxnSpPr>
          <p:nvPr/>
        </p:nvCxnSpPr>
        <p:spPr>
          <a:xfrm flipH="1">
            <a:off x="3909135" y="1793289"/>
            <a:ext cx="1781452" cy="94436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609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2E60E3A-316A-4A83-9439-2F838AAFC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увій: вертикальний 4">
            <a:extLst>
              <a:ext uri="{FF2B5EF4-FFF2-40B4-BE49-F238E27FC236}">
                <a16:creationId xmlns:a16="http://schemas.microsoft.com/office/drawing/2014/main" xmlns="" id="{0B28CF57-9AFE-4765-9D68-E02060C4D885}"/>
              </a:ext>
            </a:extLst>
          </p:cNvPr>
          <p:cNvSpPr/>
          <p:nvPr/>
        </p:nvSpPr>
        <p:spPr>
          <a:xfrm>
            <a:off x="2306319" y="406400"/>
            <a:ext cx="7769835" cy="5171440"/>
          </a:xfrm>
          <a:prstGeom prst="verticalScroll">
            <a:avLst/>
          </a:prstGeom>
          <a:solidFill>
            <a:srgbClr val="66CCFF">
              <a:alpha val="74902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емоційно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відгукується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прояви краси в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творах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мистецтва;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виявляє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ціннісне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ставлення до творчості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музикантів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співаків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танцівників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виявляє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інтерес до музичної діяльності;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висловлює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враження про музику,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впізнає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відомі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музичні твори,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виявляє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особисте ставлення до них;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позитивно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відгукується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пропозиції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включення в різні види музичної діяльності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отримує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задоволення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від мистецької діяльності.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86CD80-4783-43EE-B70A-247D43805072}"/>
              </a:ext>
            </a:extLst>
          </p:cNvPr>
          <p:cNvSpPr txBox="1"/>
          <p:nvPr/>
        </p:nvSpPr>
        <p:spPr>
          <a:xfrm>
            <a:off x="4083727" y="523783"/>
            <a:ext cx="4882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Емоційно – ціннісне ставлення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10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2E60E3A-316A-4A83-9439-2F838AAFC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Сувій: вертикальний 1">
            <a:extLst>
              <a:ext uri="{FF2B5EF4-FFF2-40B4-BE49-F238E27FC236}">
                <a16:creationId xmlns:a16="http://schemas.microsoft.com/office/drawing/2014/main" xmlns="" id="{618BFD53-2E3A-4260-B5D8-3B194076495E}"/>
              </a:ext>
            </a:extLst>
          </p:cNvPr>
          <p:cNvSpPr/>
          <p:nvPr/>
        </p:nvSpPr>
        <p:spPr>
          <a:xfrm>
            <a:off x="2143365" y="379520"/>
            <a:ext cx="8265111" cy="6056791"/>
          </a:xfrm>
          <a:prstGeom prst="verticalScroll">
            <a:avLst/>
          </a:prstGeom>
          <a:solidFill>
            <a:srgbClr val="66CCFF">
              <a:alpha val="74902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7030A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</a:rPr>
              <a:t>	має </a:t>
            </a:r>
            <a:r>
              <a:rPr lang="ru-RU" sz="2000" dirty="0" err="1">
                <a:solidFill>
                  <a:schemeClr val="tx1"/>
                </a:solidFill>
              </a:rPr>
              <a:t>елементарні</a:t>
            </a:r>
            <a:r>
              <a:rPr lang="ru-RU" sz="2000" dirty="0">
                <a:solidFill>
                  <a:schemeClr val="tx1"/>
                </a:solidFill>
              </a:rPr>
              <a:t> уявлення про музичне мистецтво;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</a:rPr>
              <a:t>	</a:t>
            </a:r>
            <a:r>
              <a:rPr lang="ru-RU" sz="2000" dirty="0" err="1">
                <a:solidFill>
                  <a:schemeClr val="tx1"/>
                </a:solidFill>
              </a:rPr>
              <a:t>розуміє</a:t>
            </a:r>
            <a:r>
              <a:rPr lang="ru-RU" sz="2000" dirty="0">
                <a:solidFill>
                  <a:schemeClr val="tx1"/>
                </a:solidFill>
              </a:rPr>
              <a:t> мистецтво як результат </a:t>
            </a:r>
            <a:r>
              <a:rPr lang="ru-RU" sz="2000" dirty="0" err="1">
                <a:solidFill>
                  <a:schemeClr val="tx1"/>
                </a:solidFill>
              </a:rPr>
              <a:t>творчої</a:t>
            </a:r>
            <a:r>
              <a:rPr lang="ru-RU" sz="2000" dirty="0">
                <a:solidFill>
                  <a:schemeClr val="tx1"/>
                </a:solidFill>
              </a:rPr>
              <a:t> діяльності </a:t>
            </a:r>
            <a:r>
              <a:rPr lang="ru-RU" sz="2000" dirty="0" err="1">
                <a:solidFill>
                  <a:schemeClr val="tx1"/>
                </a:solidFill>
              </a:rPr>
              <a:t>митців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виконавців</a:t>
            </a:r>
            <a:r>
              <a:rPr lang="ru-RU" sz="2000" dirty="0">
                <a:solidFill>
                  <a:schemeClr val="tx1"/>
                </a:solidFill>
              </a:rPr>
              <a:t>;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</a:rPr>
              <a:t>	</a:t>
            </a:r>
            <a:r>
              <a:rPr lang="ru-RU" sz="2000" dirty="0" err="1">
                <a:solidFill>
                  <a:schemeClr val="tx1"/>
                </a:solidFill>
              </a:rPr>
              <a:t>виявляє</a:t>
            </a:r>
            <a:r>
              <a:rPr lang="ru-RU" sz="2000" dirty="0">
                <a:solidFill>
                  <a:schemeClr val="tx1"/>
                </a:solidFill>
              </a:rPr>
              <a:t> інтерес до творів, </a:t>
            </a:r>
            <a:r>
              <a:rPr lang="ru-RU" sz="2000" dirty="0" err="1">
                <a:solidFill>
                  <a:schemeClr val="tx1"/>
                </a:solidFill>
              </a:rPr>
              <a:t>впізнає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знайомі</a:t>
            </a:r>
            <a:r>
              <a:rPr lang="ru-RU" sz="2000" dirty="0">
                <a:solidFill>
                  <a:schemeClr val="tx1"/>
                </a:solidFill>
              </a:rPr>
              <a:t> твори, </a:t>
            </a:r>
            <a:r>
              <a:rPr lang="ru-RU" sz="2000" dirty="0" err="1">
                <a:solidFill>
                  <a:schemeClr val="tx1"/>
                </a:solidFill>
              </a:rPr>
              <a:t>проявляє</a:t>
            </a:r>
            <a:r>
              <a:rPr lang="ru-RU" sz="2000" dirty="0">
                <a:solidFill>
                  <a:schemeClr val="tx1"/>
                </a:solidFill>
              </a:rPr>
              <a:t> до них особисте ставлення, </a:t>
            </a:r>
            <a:r>
              <a:rPr lang="ru-RU" sz="2000" dirty="0" err="1">
                <a:solidFill>
                  <a:schemeClr val="tx1"/>
                </a:solidFill>
              </a:rPr>
              <a:t>висловлює</a:t>
            </a:r>
            <a:r>
              <a:rPr lang="ru-RU" sz="2000" dirty="0">
                <a:solidFill>
                  <a:schemeClr val="tx1"/>
                </a:solidFill>
              </a:rPr>
              <a:t> враження від музики;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</a:rPr>
              <a:t>	</a:t>
            </a:r>
            <a:r>
              <a:rPr lang="ru-RU" sz="2000" dirty="0" err="1">
                <a:solidFill>
                  <a:schemeClr val="tx1"/>
                </a:solidFill>
              </a:rPr>
              <a:t>сприймає</a:t>
            </a:r>
            <a:r>
              <a:rPr lang="ru-RU" sz="2000" dirty="0">
                <a:solidFill>
                  <a:schemeClr val="tx1"/>
                </a:solidFill>
              </a:rPr>
              <a:t> та емоційно </a:t>
            </a:r>
            <a:r>
              <a:rPr lang="ru-RU" sz="2000" dirty="0" err="1">
                <a:solidFill>
                  <a:schemeClr val="tx1"/>
                </a:solidFill>
              </a:rPr>
              <a:t>реагує</a:t>
            </a:r>
            <a:r>
              <a:rPr lang="ru-RU" sz="2000" dirty="0">
                <a:solidFill>
                  <a:schemeClr val="tx1"/>
                </a:solidFill>
              </a:rPr>
              <a:t> на художній образ, </a:t>
            </a:r>
            <a:r>
              <a:rPr lang="ru-RU" sz="2000" dirty="0" err="1">
                <a:solidFill>
                  <a:schemeClr val="tx1"/>
                </a:solidFill>
              </a:rPr>
              <a:t>елементарно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аналізує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засоби</a:t>
            </a:r>
            <a:r>
              <a:rPr lang="ru-RU" sz="2000" dirty="0">
                <a:solidFill>
                  <a:schemeClr val="tx1"/>
                </a:solidFill>
              </a:rPr>
              <a:t> художньої виразності 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у </a:t>
            </a:r>
            <a:r>
              <a:rPr lang="ru-RU" sz="2000" dirty="0" err="1">
                <a:solidFill>
                  <a:schemeClr val="tx1"/>
                </a:solidFill>
              </a:rPr>
              <a:t>творах</a:t>
            </a:r>
            <a:r>
              <a:rPr lang="ru-RU" sz="2000" dirty="0">
                <a:solidFill>
                  <a:schemeClr val="tx1"/>
                </a:solidFill>
              </a:rPr>
              <a:t> різних видів і </a:t>
            </a:r>
            <a:r>
              <a:rPr lang="ru-RU" sz="2000" dirty="0" err="1">
                <a:solidFill>
                  <a:schemeClr val="tx1"/>
                </a:solidFill>
              </a:rPr>
              <a:t>жанрів</a:t>
            </a:r>
            <a:r>
              <a:rPr lang="ru-RU" sz="2000" dirty="0">
                <a:solidFill>
                  <a:schemeClr val="tx1"/>
                </a:solidFill>
              </a:rPr>
              <a:t>;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</a:rPr>
              <a:t>	</a:t>
            </a:r>
            <a:r>
              <a:rPr lang="ru-RU" sz="2000" dirty="0" err="1">
                <a:solidFill>
                  <a:schemeClr val="tx1"/>
                </a:solidFill>
              </a:rPr>
              <a:t>вирізняє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специфіку</a:t>
            </a:r>
            <a:r>
              <a:rPr lang="ru-RU" sz="2000" dirty="0">
                <a:solidFill>
                  <a:schemeClr val="tx1"/>
                </a:solidFill>
              </a:rPr>
              <a:t> музичного, </a:t>
            </a:r>
            <a:r>
              <a:rPr lang="ru-RU" sz="2000" dirty="0" err="1">
                <a:solidFill>
                  <a:schemeClr val="tx1"/>
                </a:solidFill>
              </a:rPr>
              <a:t>танцювального</a:t>
            </a:r>
            <a:r>
              <a:rPr lang="ru-RU" sz="2000" dirty="0">
                <a:solidFill>
                  <a:schemeClr val="tx1"/>
                </a:solidFill>
              </a:rPr>
              <a:t>, театрального мистецтва;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</a:rPr>
              <a:t>	</a:t>
            </a:r>
            <a:r>
              <a:rPr lang="ru-RU" sz="2000" dirty="0" err="1">
                <a:solidFill>
                  <a:schemeClr val="tx1"/>
                </a:solidFill>
              </a:rPr>
              <a:t>розуміє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призначення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атрибутів</a:t>
            </a:r>
            <a:r>
              <a:rPr lang="ru-RU" sz="2000" dirty="0">
                <a:solidFill>
                  <a:schemeClr val="tx1"/>
                </a:solidFill>
              </a:rPr>
              <a:t> для музичної діяльності,  здатна до реалізації </a:t>
            </a:r>
            <a:r>
              <a:rPr lang="ru-RU" sz="2000" dirty="0" err="1">
                <a:solidFill>
                  <a:schemeClr val="tx1"/>
                </a:solidFill>
              </a:rPr>
              <a:t>творчого</a:t>
            </a:r>
            <a:r>
              <a:rPr lang="ru-RU" sz="2000" dirty="0">
                <a:solidFill>
                  <a:schemeClr val="tx1"/>
                </a:solidFill>
              </a:rPr>
              <a:t> задуму за їх допомогою;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</a:rPr>
              <a:t>	має уявлення про музичну гру, </a:t>
            </a:r>
            <a:r>
              <a:rPr lang="ru-RU" sz="2000" dirty="0" err="1">
                <a:solidFill>
                  <a:schemeClr val="tx1"/>
                </a:solidFill>
              </a:rPr>
              <a:t>пісню</a:t>
            </a:r>
            <a:r>
              <a:rPr lang="ru-RU" sz="2000" dirty="0">
                <a:solidFill>
                  <a:schemeClr val="tx1"/>
                </a:solidFill>
              </a:rPr>
              <a:t>, хоровод, танець, </a:t>
            </a:r>
            <a:r>
              <a:rPr lang="ru-RU" sz="2000" dirty="0" err="1">
                <a:solidFill>
                  <a:schemeClr val="tx1"/>
                </a:solidFill>
              </a:rPr>
              <a:t>інструментальну</a:t>
            </a:r>
            <a:r>
              <a:rPr lang="ru-RU" sz="2000" dirty="0">
                <a:solidFill>
                  <a:schemeClr val="tx1"/>
                </a:solidFill>
              </a:rPr>
              <a:t> музику.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3CE43F-A58A-4DC6-8B72-53DE04894487}"/>
              </a:ext>
            </a:extLst>
          </p:cNvPr>
          <p:cNvSpPr txBox="1"/>
          <p:nvPr/>
        </p:nvSpPr>
        <p:spPr>
          <a:xfrm>
            <a:off x="4403324" y="506027"/>
            <a:ext cx="4385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Сформованість знань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06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2E60E3A-316A-4A83-9439-2F838AAFC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536"/>
            <a:ext cx="12192000" cy="6858000"/>
          </a:xfrm>
          <a:prstGeom prst="rect">
            <a:avLst/>
          </a:prstGeom>
        </p:spPr>
      </p:pic>
      <p:sp>
        <p:nvSpPr>
          <p:cNvPr id="2" name="Сувій: вертикальний 1">
            <a:extLst>
              <a:ext uri="{FF2B5EF4-FFF2-40B4-BE49-F238E27FC236}">
                <a16:creationId xmlns:a16="http://schemas.microsoft.com/office/drawing/2014/main" xmlns="" id="{7779F385-3D9E-40FC-8E32-7B250260D455}"/>
              </a:ext>
            </a:extLst>
          </p:cNvPr>
          <p:cNvSpPr/>
          <p:nvPr/>
        </p:nvSpPr>
        <p:spPr>
          <a:xfrm>
            <a:off x="2166151" y="292963"/>
            <a:ext cx="8140824" cy="6427433"/>
          </a:xfrm>
          <a:prstGeom prst="verticalScroll">
            <a:avLst/>
          </a:prstGeom>
          <a:solidFill>
            <a:srgbClr val="66CCFF">
              <a:alpha val="74902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7030A0"/>
                </a:solidFill>
              </a:rPr>
              <a:t>Рівень</a:t>
            </a:r>
            <a:r>
              <a:rPr lang="ru-RU" sz="2400" b="1" dirty="0">
                <a:solidFill>
                  <a:srgbClr val="7030A0"/>
                </a:solidFill>
              </a:rPr>
              <a:t> навичок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schemeClr val="tx1"/>
                </a:solidFill>
              </a:rPr>
              <a:t>пов’язує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яскравість</a:t>
            </a:r>
            <a:r>
              <a:rPr lang="ru-RU" dirty="0">
                <a:solidFill>
                  <a:schemeClr val="tx1"/>
                </a:solidFill>
              </a:rPr>
              <a:t> образу, зміст твору зі звуками, ритмами, динамікою, темпом, рухами;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	здатна </a:t>
            </a:r>
            <a:r>
              <a:rPr lang="ru-RU" dirty="0" err="1">
                <a:solidFill>
                  <a:schemeClr val="tx1"/>
                </a:solidFill>
              </a:rPr>
              <a:t>розрізнити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основні</a:t>
            </a:r>
            <a:r>
              <a:rPr lang="ru-RU" dirty="0">
                <a:solidFill>
                  <a:schemeClr val="tx1"/>
                </a:solidFill>
              </a:rPr>
              <a:t> жанри музики (</a:t>
            </a:r>
            <a:r>
              <a:rPr lang="ru-RU" dirty="0" err="1">
                <a:solidFill>
                  <a:schemeClr val="tx1"/>
                </a:solidFill>
              </a:rPr>
              <a:t>вокальні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інструментальні</a:t>
            </a:r>
            <a:r>
              <a:rPr lang="ru-RU" dirty="0">
                <a:solidFill>
                  <a:schemeClr val="tx1"/>
                </a:solidFill>
              </a:rPr>
              <a:t>);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	</a:t>
            </a:r>
            <a:r>
              <a:rPr lang="ru-RU" dirty="0" err="1">
                <a:solidFill>
                  <a:schemeClr val="tx1"/>
                </a:solidFill>
              </a:rPr>
              <a:t>знаходить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просту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аналогію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між</a:t>
            </a:r>
            <a:r>
              <a:rPr lang="ru-RU" dirty="0">
                <a:solidFill>
                  <a:schemeClr val="tx1"/>
                </a:solidFill>
              </a:rPr>
              <a:t> життям і змістом твору;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	має </a:t>
            </a:r>
            <a:r>
              <a:rPr lang="ru-RU" dirty="0" err="1">
                <a:solidFill>
                  <a:schemeClr val="tx1"/>
                </a:solidFill>
              </a:rPr>
              <a:t>найпростіші</a:t>
            </a:r>
            <a:r>
              <a:rPr lang="ru-RU" dirty="0">
                <a:solidFill>
                  <a:schemeClr val="tx1"/>
                </a:solidFill>
              </a:rPr>
              <a:t> навички виконавської культури та культури </a:t>
            </a:r>
            <a:r>
              <a:rPr lang="ru-RU" dirty="0" err="1">
                <a:solidFill>
                  <a:schemeClr val="tx1"/>
                </a:solidFill>
              </a:rPr>
              <a:t>глядача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	має </a:t>
            </a:r>
            <a:r>
              <a:rPr lang="ru-RU" dirty="0" err="1">
                <a:solidFill>
                  <a:schemeClr val="tx1"/>
                </a:solidFill>
              </a:rPr>
              <a:t>домірні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вікові</a:t>
            </a:r>
            <a:r>
              <a:rPr lang="ru-RU" dirty="0">
                <a:solidFill>
                  <a:schemeClr val="tx1"/>
                </a:solidFill>
              </a:rPr>
              <a:t> навички </a:t>
            </a:r>
            <a:r>
              <a:rPr lang="ru-RU" dirty="0" err="1">
                <a:solidFill>
                  <a:schemeClr val="tx1"/>
                </a:solidFill>
              </a:rPr>
              <a:t>співу</a:t>
            </a:r>
            <a:r>
              <a:rPr lang="ru-RU" dirty="0">
                <a:solidFill>
                  <a:schemeClr val="tx1"/>
                </a:solidFill>
              </a:rPr>
              <a:t>, слухання музики, музично-</a:t>
            </a:r>
            <a:r>
              <a:rPr lang="ru-RU" dirty="0" err="1">
                <a:solidFill>
                  <a:schemeClr val="tx1"/>
                </a:solidFill>
              </a:rPr>
              <a:t>ритмічних</a:t>
            </a:r>
            <a:r>
              <a:rPr lang="ru-RU" dirty="0">
                <a:solidFill>
                  <a:schemeClr val="tx1"/>
                </a:solidFill>
              </a:rPr>
              <a:t> рухів, гри на дитячих музичних інструментах;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	</a:t>
            </a:r>
            <a:r>
              <a:rPr lang="ru-RU" dirty="0" err="1">
                <a:solidFill>
                  <a:schemeClr val="tx1"/>
                </a:solidFill>
              </a:rPr>
              <a:t>виявляє</a:t>
            </a:r>
            <a:r>
              <a:rPr lang="ru-RU" dirty="0">
                <a:solidFill>
                  <a:schemeClr val="tx1"/>
                </a:solidFill>
              </a:rPr>
              <a:t> музикальність, уміння передавати настрій, емоції, почуття в музично-</a:t>
            </a:r>
            <a:r>
              <a:rPr lang="ru-RU" dirty="0" err="1">
                <a:solidFill>
                  <a:schemeClr val="tx1"/>
                </a:solidFill>
              </a:rPr>
              <a:t>руховій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пісенній</a:t>
            </a:r>
            <a:r>
              <a:rPr lang="ru-RU" dirty="0">
                <a:solidFill>
                  <a:schemeClr val="tx1"/>
                </a:solidFill>
              </a:rPr>
              <a:t> творчості, </a:t>
            </a:r>
            <a:r>
              <a:rPr lang="ru-RU" dirty="0" err="1">
                <a:solidFill>
                  <a:schemeClr val="tx1"/>
                </a:solidFill>
              </a:rPr>
              <a:t>музикуванні</a:t>
            </a:r>
            <a:r>
              <a:rPr lang="ru-RU" dirty="0">
                <a:solidFill>
                  <a:schemeClr val="tx1"/>
                </a:solidFill>
              </a:rPr>
              <a:t> та музичній грі;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	</a:t>
            </a:r>
            <a:r>
              <a:rPr lang="ru-RU" dirty="0" err="1">
                <a:solidFill>
                  <a:schemeClr val="tx1"/>
                </a:solidFill>
              </a:rPr>
              <a:t>співпрацює</a:t>
            </a:r>
            <a:r>
              <a:rPr lang="ru-RU" dirty="0">
                <a:solidFill>
                  <a:schemeClr val="tx1"/>
                </a:solidFill>
              </a:rPr>
              <a:t> з дітьми, зокрема з </a:t>
            </a:r>
            <a:r>
              <a:rPr lang="ru-RU" dirty="0" err="1">
                <a:solidFill>
                  <a:schemeClr val="tx1"/>
                </a:solidFill>
              </a:rPr>
              <a:t>особливими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освітніми</a:t>
            </a:r>
            <a:r>
              <a:rPr lang="ru-RU" dirty="0">
                <a:solidFill>
                  <a:schemeClr val="tx1"/>
                </a:solidFill>
              </a:rPr>
              <a:t> потребами, й </a:t>
            </a:r>
            <a:r>
              <a:rPr lang="ru-RU" dirty="0" err="1">
                <a:solidFill>
                  <a:schemeClr val="tx1"/>
                </a:solidFill>
              </a:rPr>
              <a:t>дорослими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заради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спільного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успіху</a:t>
            </a:r>
            <a:r>
              <a:rPr lang="ru-RU" dirty="0">
                <a:solidFill>
                  <a:schemeClr val="tx1"/>
                </a:solidFill>
              </a:rPr>
              <a:t> під час музичної діяльності, розваг, свят;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	</a:t>
            </a:r>
            <a:r>
              <a:rPr lang="ru-RU" dirty="0" err="1">
                <a:solidFill>
                  <a:schemeClr val="tx1"/>
                </a:solidFill>
              </a:rPr>
              <a:t>виявляє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елементарні</a:t>
            </a:r>
            <a:r>
              <a:rPr lang="ru-RU" dirty="0">
                <a:solidFill>
                  <a:schemeClr val="tx1"/>
                </a:solidFill>
              </a:rPr>
              <a:t> навички </a:t>
            </a:r>
            <a:r>
              <a:rPr lang="ru-RU" dirty="0" err="1">
                <a:solidFill>
                  <a:schemeClr val="tx1"/>
                </a:solidFill>
              </a:rPr>
              <a:t>рефлексії</a:t>
            </a:r>
            <a:r>
              <a:rPr lang="ru-RU" dirty="0">
                <a:solidFill>
                  <a:schemeClr val="tx1"/>
                </a:solidFill>
              </a:rPr>
              <a:t> — </a:t>
            </a:r>
            <a:r>
              <a:rPr lang="ru-RU" dirty="0" err="1">
                <a:solidFill>
                  <a:schemeClr val="tx1"/>
                </a:solidFill>
              </a:rPr>
              <a:t>обмірковує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іншими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свій</a:t>
            </a:r>
            <a:r>
              <a:rPr lang="ru-RU" dirty="0">
                <a:solidFill>
                  <a:schemeClr val="tx1"/>
                </a:solidFill>
              </a:rPr>
              <a:t> мистецький досвід, враження, ставлення до музичної діяльності.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605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</TotalTime>
  <Words>2615</Words>
  <Application>Microsoft Office PowerPoint</Application>
  <PresentationFormat>Произвольный</PresentationFormat>
  <Paragraphs>3254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Office Theme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Пользователь</dc:creator>
  <cp:lastModifiedBy>user2</cp:lastModifiedBy>
  <cp:revision>70</cp:revision>
  <dcterms:created xsi:type="dcterms:W3CDTF">2023-08-30T07:05:11Z</dcterms:created>
  <dcterms:modified xsi:type="dcterms:W3CDTF">2023-09-14T09:06:17Z</dcterms:modified>
</cp:coreProperties>
</file>