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7" r:id="rId2"/>
    <p:sldId id="338" r:id="rId3"/>
    <p:sldId id="257" r:id="rId4"/>
    <p:sldId id="337" r:id="rId5"/>
    <p:sldId id="335" r:id="rId6"/>
    <p:sldId id="336" r:id="rId7"/>
    <p:sldId id="262" r:id="rId8"/>
    <p:sldId id="328" r:id="rId9"/>
    <p:sldId id="341" r:id="rId10"/>
    <p:sldId id="332" r:id="rId11"/>
    <p:sldId id="333" r:id="rId12"/>
    <p:sldId id="334" r:id="rId13"/>
    <p:sldId id="269" r:id="rId14"/>
    <p:sldId id="324" r:id="rId15"/>
    <p:sldId id="331" r:id="rId16"/>
    <p:sldId id="325" r:id="rId17"/>
    <p:sldId id="322" r:id="rId18"/>
    <p:sldId id="339" r:id="rId19"/>
    <p:sldId id="34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25B00"/>
    <a:srgbClr val="EF8B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2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02903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51715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3551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562986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32342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408404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211641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262548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cSld name="1_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a:t>Вставка рисунка</a:t>
            </a: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3025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95613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62709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72328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75884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986169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53059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58014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839479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C71EC6-210F-42DE-9C53-41977AD35B3D}" type="datetimeFigureOut">
              <a:rPr lang="ru-RU" smtClean="0"/>
              <a:pPr/>
              <a:t>29.11.2023</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42088261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Тарас\Desktop\Портрети працівників ЦПРПП на нову візитку (КОЛО)\Лого быле.png"/>
          <p:cNvPicPr>
            <a:picLocks noChangeAspect="1" noChangeArrowheads="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251520" y="201141"/>
            <a:ext cx="1692776" cy="1688309"/>
          </a:xfrm>
          <a:prstGeom prst="rect">
            <a:avLst/>
          </a:prstGeom>
          <a:noFill/>
          <a:effectLst>
            <a:glow rad="647700">
              <a:schemeClr val="bg1"/>
            </a:glow>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79512" y="4293096"/>
            <a:ext cx="5486141" cy="646331"/>
          </a:xfrm>
          <a:prstGeom prst="rect">
            <a:avLst/>
          </a:prstGeom>
        </p:spPr>
        <p:txBody>
          <a:bodyPr wrap="square">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Дата проведення </a:t>
            </a:r>
            <a:r>
              <a:rPr lang="uk-UA" b="1" dirty="0" smtClean="0">
                <a:solidFill>
                  <a:srgbClr val="002060"/>
                </a:solidFill>
                <a:latin typeface="Times New Roman" panose="02020603050405020304" pitchFamily="18" charset="0"/>
                <a:cs typeface="Times New Roman" panose="02020603050405020304" pitchFamily="18" charset="0"/>
              </a:rPr>
              <a:t>29.11.2023  </a:t>
            </a:r>
            <a:r>
              <a:rPr lang="uk-UA" b="1" dirty="0">
                <a:solidFill>
                  <a:srgbClr val="002060"/>
                </a:solidFill>
                <a:latin typeface="Times New Roman" panose="02020603050405020304" pitchFamily="18" charset="0"/>
                <a:cs typeface="Times New Roman" panose="02020603050405020304" pitchFamily="18" charset="0"/>
              </a:rPr>
              <a:t>р.</a:t>
            </a:r>
          </a:p>
          <a:p>
            <a:pPr algn="ctr"/>
            <a:r>
              <a:rPr lang="uk-UA" b="1" dirty="0">
                <a:solidFill>
                  <a:srgbClr val="002060"/>
                </a:solidFill>
                <a:latin typeface="Times New Roman" panose="02020603050405020304" pitchFamily="18" charset="0"/>
                <a:cs typeface="Times New Roman" panose="02020603050405020304" pitchFamily="18" charset="0"/>
              </a:rPr>
              <a:t>Час проведення: </a:t>
            </a:r>
            <a:r>
              <a:rPr lang="uk-UA" b="1" dirty="0" smtClean="0">
                <a:solidFill>
                  <a:srgbClr val="002060"/>
                </a:solidFill>
                <a:latin typeface="Times New Roman" panose="02020603050405020304" pitchFamily="18" charset="0"/>
                <a:cs typeface="Times New Roman" panose="02020603050405020304" pitchFamily="18" charset="0"/>
              </a:rPr>
              <a:t>13.30</a:t>
            </a:r>
            <a:endParaRPr lang="uk-UA" b="1" dirty="0">
              <a:solidFill>
                <a:srgbClr val="002060"/>
              </a:solidFill>
              <a:latin typeface="Times New Roman" panose="02020603050405020304" pitchFamily="18" charset="0"/>
              <a:cs typeface="Times New Roman" panose="02020603050405020304" pitchFamily="18" charset="0"/>
            </a:endParaRPr>
          </a:p>
        </p:txBody>
      </p:sp>
      <p:sp>
        <p:nvSpPr>
          <p:cNvPr id="2" name="WordArt 2"/>
          <p:cNvSpPr>
            <a:spLocks noChangeArrowheads="1" noChangeShapeType="1" noTextEdit="1"/>
          </p:cNvSpPr>
          <p:nvPr/>
        </p:nvSpPr>
        <p:spPr bwMode="auto">
          <a:xfrm>
            <a:off x="2051720" y="3183848"/>
            <a:ext cx="5526360" cy="1168481"/>
          </a:xfrm>
          <a:prstGeom prst="rect">
            <a:avLst/>
          </a:prstGeom>
        </p:spPr>
        <p:txBody>
          <a:bodyPr wrap="none" fromWordArt="1">
            <a:prstTxWarp prst="textPlain">
              <a:avLst>
                <a:gd name="adj" fmla="val 50000"/>
              </a:avLst>
            </a:prstTxWarp>
          </a:bodyPr>
          <a:lstStyle/>
          <a:p>
            <a:pPr algn="ctr" rtl="0">
              <a:buNone/>
            </a:pPr>
            <a:endParaRPr lang="ru-RU" sz="3600" kern="10" spc="0" dirty="0">
              <a:ln w="9525">
                <a:solidFill>
                  <a:srgbClr val="C00000"/>
                </a:solidFill>
                <a:round/>
                <a:headEnd/>
                <a:tailEnd/>
              </a:ln>
              <a:solidFill>
                <a:srgbClr val="C00000"/>
              </a:solidFill>
              <a:effectLst>
                <a:outerShdw dist="45791" dir="2021404" algn="ctr" rotWithShape="0">
                  <a:srgbClr val="B2B2B2">
                    <a:alpha val="80000"/>
                  </a:srgbClr>
                </a:outerShdw>
              </a:effectLst>
              <a:latin typeface="Times New Roman"/>
              <a:cs typeface="Times New Roman"/>
            </a:endParaRPr>
          </a:p>
        </p:txBody>
      </p:sp>
      <p:sp>
        <p:nvSpPr>
          <p:cNvPr id="3" name="Прямоугольник 2"/>
          <p:cNvSpPr/>
          <p:nvPr/>
        </p:nvSpPr>
        <p:spPr>
          <a:xfrm>
            <a:off x="2843808" y="121966"/>
            <a:ext cx="6012160" cy="923330"/>
          </a:xfrm>
          <a:prstGeom prst="rect">
            <a:avLst/>
          </a:prstGeom>
        </p:spPr>
        <p:txBody>
          <a:bodyPr wrap="square">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Комунальна установа</a:t>
            </a:r>
            <a:endParaRPr lang="ru-RU" b="1" dirty="0">
              <a:solidFill>
                <a:srgbClr val="002060"/>
              </a:solidFill>
              <a:latin typeface="Times New Roman" panose="02020603050405020304" pitchFamily="18" charset="0"/>
              <a:cs typeface="Times New Roman" panose="02020603050405020304" pitchFamily="18" charset="0"/>
            </a:endParaRPr>
          </a:p>
          <a:p>
            <a:pPr algn="ctr"/>
            <a:r>
              <a:rPr lang="uk-UA" b="1" dirty="0">
                <a:solidFill>
                  <a:srgbClr val="002060"/>
                </a:solidFill>
                <a:latin typeface="Times New Roman" panose="02020603050405020304" pitchFamily="18" charset="0"/>
                <a:cs typeface="Times New Roman" panose="02020603050405020304" pitchFamily="18" charset="0"/>
              </a:rPr>
              <a:t>«Центр професійного розвитку педагогічних працівників Вінницької міської ради»</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051720" y="1277914"/>
            <a:ext cx="4572000" cy="1754326"/>
          </a:xfrm>
          <a:prstGeom prst="rect">
            <a:avLst/>
          </a:prstGeom>
        </p:spPr>
        <p:txBody>
          <a:bodyPr>
            <a:spAutoFit/>
          </a:bodyPr>
          <a:lstStyle/>
          <a:p>
            <a:pPr lvl="0" indent="0" algn="ctr">
              <a:lnSpc>
                <a:spcPct val="120000"/>
              </a:lnSpc>
              <a:buClr>
                <a:srgbClr val="D16349"/>
              </a:buClr>
              <a:buNone/>
            </a:pPr>
            <a:r>
              <a:rPr lang="uk-UA" sz="1800" b="1" dirty="0">
                <a:solidFill>
                  <a:srgbClr val="002060"/>
                </a:solidFill>
                <a:latin typeface="Times New Roman" pitchFamily="18" charset="0"/>
                <a:ea typeface="Arial Unicode MS"/>
                <a:cs typeface="Times New Roman" pitchFamily="18" charset="0"/>
              </a:rPr>
              <a:t>Заняття міської Школи </a:t>
            </a:r>
            <a:r>
              <a:rPr lang="uk-UA" sz="1800" b="1" dirty="0" smtClean="0">
                <a:solidFill>
                  <a:srgbClr val="002060"/>
                </a:solidFill>
                <a:latin typeface="Times New Roman" pitchFamily="18" charset="0"/>
                <a:ea typeface="Arial Unicode MS"/>
                <a:cs typeface="Times New Roman" pitchFamily="18" charset="0"/>
              </a:rPr>
              <a:t>молодого майстра</a:t>
            </a:r>
            <a:endParaRPr lang="uk-UA" sz="1800" b="1" dirty="0">
              <a:solidFill>
                <a:srgbClr val="002060"/>
              </a:solidFill>
              <a:latin typeface="Times New Roman" pitchFamily="18" charset="0"/>
              <a:ea typeface="Arial Unicode MS"/>
              <a:cs typeface="Times New Roman" pitchFamily="18" charset="0"/>
            </a:endParaRPr>
          </a:p>
          <a:p>
            <a:pPr lvl="0" indent="0" algn="ctr">
              <a:lnSpc>
                <a:spcPct val="120000"/>
              </a:lnSpc>
              <a:buClr>
                <a:srgbClr val="D16349"/>
              </a:buClr>
              <a:buNone/>
            </a:pPr>
            <a:r>
              <a:rPr lang="uk-UA" sz="1800" b="1" dirty="0" smtClean="0">
                <a:solidFill>
                  <a:srgbClr val="002060"/>
                </a:solidFill>
                <a:latin typeface="Times New Roman" pitchFamily="18" charset="0"/>
                <a:ea typeface="Arial Unicode MS"/>
                <a:cs typeface="Times New Roman" pitchFamily="18" charset="0"/>
              </a:rPr>
              <a:t> </a:t>
            </a:r>
            <a:r>
              <a:rPr lang="uk-UA" sz="1800" b="1" dirty="0">
                <a:solidFill>
                  <a:srgbClr val="002060"/>
                </a:solidFill>
                <a:latin typeface="Times New Roman" pitchFamily="18" charset="0"/>
                <a:ea typeface="Arial Unicode MS"/>
                <a:cs typeface="Times New Roman" pitchFamily="18" charset="0"/>
              </a:rPr>
              <a:t>«Дебют</a:t>
            </a:r>
            <a:r>
              <a:rPr lang="uk-UA" b="1" dirty="0">
                <a:solidFill>
                  <a:srgbClr val="002060"/>
                </a:solidFill>
                <a:latin typeface="Times New Roman" pitchFamily="18" charset="0"/>
                <a:ea typeface="Arial Unicode MS"/>
                <a:cs typeface="Times New Roman" pitchFamily="18" charset="0"/>
              </a:rPr>
              <a:t>»  </a:t>
            </a:r>
            <a:r>
              <a:rPr lang="uk-UA" sz="1400" b="1" i="1" dirty="0">
                <a:solidFill>
                  <a:srgbClr val="002060"/>
                </a:solidFill>
                <a:latin typeface="Times New Roman" pitchFamily="18" charset="0"/>
                <a:ea typeface="Arial Unicode MS"/>
                <a:cs typeface="Times New Roman" pitchFamily="18" charset="0"/>
              </a:rPr>
              <a:t>(</a:t>
            </a:r>
            <a:r>
              <a:rPr lang="uk-UA" sz="1400" b="1" i="1" dirty="0" smtClean="0">
                <a:solidFill>
                  <a:srgbClr val="002060"/>
                </a:solidFill>
                <a:latin typeface="Times New Roman" pitchFamily="18" charset="0"/>
                <a:ea typeface="Arial Unicode MS"/>
                <a:cs typeface="Times New Roman" pitchFamily="18" charset="0"/>
              </a:rPr>
              <a:t>вихователя-стажера)</a:t>
            </a:r>
            <a:endParaRPr lang="uk-UA" sz="1400" b="1" i="1" dirty="0">
              <a:solidFill>
                <a:srgbClr val="002060"/>
              </a:solidFill>
              <a:latin typeface="Times New Roman" pitchFamily="18" charset="0"/>
              <a:ea typeface="Arial Unicode MS"/>
              <a:cs typeface="Times New Roman" pitchFamily="18" charset="0"/>
            </a:endParaRPr>
          </a:p>
          <a:p>
            <a:pPr lvl="0" indent="0" algn="ctr">
              <a:lnSpc>
                <a:spcPct val="120000"/>
              </a:lnSpc>
              <a:buClr>
                <a:srgbClr val="D16349"/>
              </a:buClr>
              <a:buNone/>
            </a:pPr>
            <a:r>
              <a:rPr lang="uk-UA" sz="1800" b="1" dirty="0">
                <a:solidFill>
                  <a:srgbClr val="002060"/>
                </a:solidFill>
                <a:latin typeface="Times New Roman" pitchFamily="18" charset="0"/>
                <a:ea typeface="Arial Unicode MS"/>
                <a:cs typeface="Times New Roman" pitchFamily="18" charset="0"/>
              </a:rPr>
              <a:t>закладів дошкільної освіти</a:t>
            </a:r>
          </a:p>
          <a:p>
            <a:pPr lvl="0" indent="0" algn="ctr">
              <a:lnSpc>
                <a:spcPct val="120000"/>
              </a:lnSpc>
              <a:buClr>
                <a:srgbClr val="D16349"/>
              </a:buClr>
              <a:buNone/>
            </a:pPr>
            <a:r>
              <a:rPr lang="uk-UA" sz="1800" b="1" dirty="0">
                <a:solidFill>
                  <a:srgbClr val="002060"/>
                </a:solidFill>
                <a:latin typeface="Times New Roman" pitchFamily="18" charset="0"/>
                <a:ea typeface="Arial Unicode MS"/>
                <a:cs typeface="Times New Roman" pitchFamily="18" charset="0"/>
              </a:rPr>
              <a:t>Вінницької </a:t>
            </a:r>
            <a:r>
              <a:rPr lang="uk-UA" sz="1800" b="1" dirty="0" smtClean="0">
                <a:solidFill>
                  <a:srgbClr val="002060"/>
                </a:solidFill>
                <a:latin typeface="Times New Roman" pitchFamily="18" charset="0"/>
                <a:ea typeface="Arial Unicode MS"/>
                <a:cs typeface="Times New Roman" pitchFamily="18" charset="0"/>
              </a:rPr>
              <a:t> міської територіальної </a:t>
            </a:r>
            <a:r>
              <a:rPr lang="uk-UA" sz="1800" b="1" dirty="0">
                <a:solidFill>
                  <a:srgbClr val="002060"/>
                </a:solidFill>
                <a:latin typeface="Times New Roman" pitchFamily="18" charset="0"/>
                <a:ea typeface="Arial Unicode MS"/>
                <a:cs typeface="Times New Roman" pitchFamily="18" charset="0"/>
              </a:rPr>
              <a:t>громади</a:t>
            </a:r>
          </a:p>
        </p:txBody>
      </p:sp>
      <p:sp>
        <p:nvSpPr>
          <p:cNvPr id="5" name="Прямоугольник 4"/>
          <p:cNvSpPr/>
          <p:nvPr/>
        </p:nvSpPr>
        <p:spPr>
          <a:xfrm>
            <a:off x="974040" y="2844378"/>
            <a:ext cx="7113742" cy="1200329"/>
          </a:xfrm>
          <a:prstGeom prst="rect">
            <a:avLst/>
          </a:prstGeom>
        </p:spPr>
        <p:txBody>
          <a:bodyPr wrap="none">
            <a:spAutoFit/>
          </a:bodyPr>
          <a:lstStyle/>
          <a:p>
            <a:pPr algn="ctr"/>
            <a:r>
              <a:rPr lang="uk-UA" sz="3600" b="1" dirty="0">
                <a:solidFill>
                  <a:srgbClr val="002060"/>
                </a:solidFill>
                <a:latin typeface="Times New Roman" pitchFamily="18" charset="0"/>
                <a:cs typeface="Times New Roman" pitchFamily="18" charset="0"/>
              </a:rPr>
              <a:t>Формуємо ігрову компетентність</a:t>
            </a:r>
          </a:p>
          <a:p>
            <a:pPr algn="ctr"/>
            <a:r>
              <a:rPr lang="uk-UA" sz="3600" b="1" dirty="0">
                <a:solidFill>
                  <a:srgbClr val="002060"/>
                </a:solidFill>
                <a:latin typeface="Times New Roman" pitchFamily="18" charset="0"/>
                <a:cs typeface="Times New Roman" pitchFamily="18" charset="0"/>
              </a:rPr>
              <a:t>дошкільника </a:t>
            </a:r>
            <a:r>
              <a:rPr lang="uk-UA" sz="3200" b="1" dirty="0">
                <a:solidFill>
                  <a:srgbClr val="002060"/>
                </a:solidFill>
                <a:latin typeface="Comic Sans MS" panose="030F0702030302020204" pitchFamily="66" charset="0"/>
                <a:cs typeface="Times New Roman" panose="02020603050405020304" pitchFamily="18" charset="0"/>
              </a:rPr>
              <a:t> </a:t>
            </a:r>
            <a:endParaRPr lang="ru-RU" sz="3200" b="1" dirty="0">
              <a:solidFill>
                <a:srgbClr val="002060"/>
              </a:solidFill>
              <a:latin typeface="Comic Sans MS" panose="030F0702030302020204" pitchFamily="66" charset="0"/>
              <a:cs typeface="Times New Roman" panose="02020603050405020304" pitchFamily="18" charset="0"/>
            </a:endParaRPr>
          </a:p>
        </p:txBody>
      </p:sp>
      <p:pic>
        <p:nvPicPr>
          <p:cNvPr id="7" name="Рисунок 6">
            <a:extLst>
              <a:ext uri="{FF2B5EF4-FFF2-40B4-BE49-F238E27FC236}">
                <a16:creationId xmlns:a16="http://schemas.microsoft.com/office/drawing/2014/main" xmlns="" id="{451FAC9B-A9B3-431B-B75B-B827F370C5E5}"/>
              </a:ext>
            </a:extLst>
          </p:cNvPr>
          <p:cNvPicPr>
            <a:picLocks noChangeAspect="1"/>
          </p:cNvPicPr>
          <p:nvPr/>
        </p:nvPicPr>
        <p:blipFill>
          <a:blip r:embed="rId4" cstate="print"/>
          <a:stretch>
            <a:fillRect/>
          </a:stretch>
        </p:blipFill>
        <p:spPr>
          <a:xfrm>
            <a:off x="6372200" y="4044707"/>
            <a:ext cx="1944216" cy="3072650"/>
          </a:xfrm>
          <a:prstGeom prst="rect">
            <a:avLst/>
          </a:prstGeom>
        </p:spPr>
      </p:pic>
      <p:sp>
        <p:nvSpPr>
          <p:cNvPr id="9" name="Прямоугольник 8"/>
          <p:cNvSpPr/>
          <p:nvPr/>
        </p:nvSpPr>
        <p:spPr>
          <a:xfrm>
            <a:off x="611560" y="5661248"/>
            <a:ext cx="3240360" cy="338554"/>
          </a:xfrm>
          <a:prstGeom prst="rect">
            <a:avLst/>
          </a:prstGeom>
        </p:spPr>
        <p:txBody>
          <a:bodyPr wrap="square">
            <a:spAutoFit/>
          </a:bodyPr>
          <a:lstStyle/>
          <a:p>
            <a:pPr algn="ctr"/>
            <a:endParaRPr lang="uk-UA" sz="1600" b="1" dirty="0" smtClean="0">
              <a:solidFill>
                <a:srgbClr val="00206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547664" y="6165304"/>
            <a:ext cx="5770041" cy="338554"/>
          </a:xfrm>
          <a:prstGeom prst="rect">
            <a:avLst/>
          </a:prstGeom>
          <a:noFill/>
        </p:spPr>
        <p:txBody>
          <a:bodyPr wrap="none" rtlCol="0">
            <a:spAutoFit/>
          </a:bodyPr>
          <a:lstStyle/>
          <a:p>
            <a:r>
              <a:rPr lang="uk-UA" sz="1600" b="1" i="1" dirty="0" smtClean="0">
                <a:solidFill>
                  <a:srgbClr val="002060"/>
                </a:solidFill>
                <a:latin typeface="Times New Roman" pitchFamily="18" charset="0"/>
                <a:cs typeface="Times New Roman" pitchFamily="18" charset="0"/>
              </a:rPr>
              <a:t>Спікер – консультант КУ «ЦПРПП ВМР» Лариса Бондарчук</a:t>
            </a:r>
            <a:endParaRPr lang="ru-RU" sz="1600"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8616421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371840"/>
            <a:ext cx="6336704" cy="523220"/>
          </a:xfrm>
          <a:prstGeom prst="rect">
            <a:avLst/>
          </a:prstGeom>
        </p:spPr>
        <p:txBody>
          <a:bodyPr wrap="square">
            <a:spAutoFit/>
          </a:bodyPr>
          <a:lstStyle/>
          <a:p>
            <a:pPr algn="ctr"/>
            <a:endParaRPr lang="ru-RU" sz="2800" b="1" dirty="0">
              <a:solidFill>
                <a:srgbClr val="002060"/>
              </a:solidFill>
              <a:cs typeface="Aharoni" pitchFamily="2" charset="-79"/>
            </a:endParaRPr>
          </a:p>
        </p:txBody>
      </p:sp>
      <p:sp>
        <p:nvSpPr>
          <p:cNvPr id="3" name="Прямоугольник 2"/>
          <p:cNvSpPr/>
          <p:nvPr/>
        </p:nvSpPr>
        <p:spPr>
          <a:xfrm>
            <a:off x="323528" y="188640"/>
            <a:ext cx="8820472" cy="5093702"/>
          </a:xfrm>
          <a:prstGeom prst="rect">
            <a:avLst/>
          </a:prstGeom>
        </p:spPr>
        <p:txBody>
          <a:bodyPr wrap="square">
            <a:spAutoFit/>
          </a:bodyPr>
          <a:lstStyle/>
          <a:p>
            <a:r>
              <a:rPr lang="uk-UA" sz="2800" b="1" dirty="0">
                <a:latin typeface="Times New Roman" panose="02020603050405020304" pitchFamily="18" charset="0"/>
                <a:cs typeface="Times New Roman" panose="02020603050405020304" pitchFamily="18" charset="0"/>
              </a:rPr>
              <a:t>Емоційно-ціннісне ставлення</a:t>
            </a:r>
            <a:endParaRPr lang="ru-RU" sz="2800" dirty="0">
              <a:latin typeface="Times New Roman" panose="02020603050405020304" pitchFamily="18" charset="0"/>
              <a:cs typeface="Times New Roman" panose="02020603050405020304" pitchFamily="18" charset="0"/>
            </a:endParaRPr>
          </a:p>
          <a:p>
            <a:pPr algn="just">
              <a:lnSpc>
                <a:spcPct val="150000"/>
              </a:lnSpc>
            </a:pPr>
            <a:r>
              <a:rPr lang="uk-UA"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Виявляє стійкий інтерес та захоплення ігровою діяльністю, зацікавленість до реальних та уявних ігрових подій, ігрового перевтілення та створення ігрових задумів, ситуацій, сюжетів та ігрових ролей.</a:t>
            </a:r>
            <a:endParaRPr lang="ru-RU" sz="2000" dirty="0">
              <a:latin typeface="Times New Roman" panose="02020603050405020304" pitchFamily="18" charset="0"/>
              <a:cs typeface="Times New Roman" panose="02020603050405020304" pitchFamily="18" charset="0"/>
            </a:endParaRPr>
          </a:p>
          <a:p>
            <a:pPr algn="just">
              <a:lnSpc>
                <a:spcPct val="150000"/>
              </a:lnSpc>
            </a:pPr>
            <a:r>
              <a:rPr lang="uk-UA" sz="2000" i="1" dirty="0">
                <a:latin typeface="Times New Roman" panose="02020603050405020304" pitchFamily="18" charset="0"/>
                <a:cs typeface="Times New Roman" panose="02020603050405020304" pitchFamily="18" charset="0"/>
              </a:rPr>
              <a:t>♦ Мотивована на цінності групової солідарності у грі </a:t>
            </a:r>
            <a:r>
              <a:rPr lang="uk-UA" sz="2000" dirty="0">
                <a:latin typeface="Times New Roman" panose="02020603050405020304" pitchFamily="18" charset="0"/>
                <a:cs typeface="Times New Roman" panose="02020603050405020304" pitchFamily="18" charset="0"/>
              </a:rPr>
              <a:t>(людяність, відповідальність, справедливість, самовладання, дружність, позитивне спілкування, терпимість).</a:t>
            </a:r>
            <a:endParaRPr lang="ru-RU" sz="2000" dirty="0">
              <a:latin typeface="Times New Roman" panose="02020603050405020304" pitchFamily="18" charset="0"/>
              <a:cs typeface="Times New Roman" panose="02020603050405020304" pitchFamily="18" charset="0"/>
            </a:endParaRPr>
          </a:p>
          <a:p>
            <a:pPr algn="just">
              <a:lnSpc>
                <a:spcPct val="150000"/>
              </a:lnSpc>
            </a:pPr>
            <a:r>
              <a:rPr lang="uk-UA" sz="2000" dirty="0">
                <a:latin typeface="Times New Roman" panose="02020603050405020304" pitchFamily="18" charset="0"/>
                <a:cs typeface="Times New Roman" panose="02020603050405020304" pitchFamily="18" charset="0"/>
              </a:rPr>
              <a:t>♦ Відповідально ставиться до вибору та виконання ігрової ролі.</a:t>
            </a:r>
            <a:endParaRPr lang="ru-RU" sz="2000" dirty="0">
              <a:latin typeface="Times New Roman" panose="02020603050405020304" pitchFamily="18" charset="0"/>
              <a:cs typeface="Times New Roman" panose="02020603050405020304" pitchFamily="18" charset="0"/>
            </a:endParaRPr>
          </a:p>
          <a:p>
            <a:pPr algn="just">
              <a:lnSpc>
                <a:spcPct val="150000"/>
              </a:lnSpc>
            </a:pPr>
            <a:r>
              <a:rPr lang="uk-UA" sz="2000" dirty="0">
                <a:latin typeface="Times New Roman" panose="02020603050405020304" pitchFamily="18" charset="0"/>
                <a:cs typeface="Times New Roman" panose="02020603050405020304" pitchFamily="18" charset="0"/>
              </a:rPr>
              <a:t>♦ Відтворює свої життєві враження в рольовій грі, використовуючи виражальні засоби.</a:t>
            </a:r>
            <a:endParaRPr lang="ru-RU" sz="2000" dirty="0">
              <a:latin typeface="Times New Roman" panose="02020603050405020304" pitchFamily="18" charset="0"/>
              <a:cs typeface="Times New Roman" panose="02020603050405020304" pitchFamily="18" charset="0"/>
            </a:endParaRPr>
          </a:p>
          <a:p>
            <a:pPr>
              <a:lnSpc>
                <a:spcPct val="150000"/>
              </a:lnSpc>
            </a:pPr>
            <a:r>
              <a:rPr lang="uk-UA" dirty="0">
                <a:latin typeface="Times New Roman" panose="02020603050405020304" pitchFamily="18" charset="0"/>
                <a:cs typeface="Times New Roman" panose="02020603050405020304" pitchFamily="18" charset="0"/>
              </a:rPr>
              <a:t>           </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AutoShape 2" descr="Дитячий садок. Короткостроковий проект у 2 молодшій групі"/>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0077505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Як організувати прогулянку в ДНЗ весело і корисн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a:extLst>
              <a:ext uri="{FF2B5EF4-FFF2-40B4-BE49-F238E27FC236}">
                <a16:creationId xmlns:a16="http://schemas.microsoft.com/office/drawing/2014/main" xmlns="" id="{B3932EDE-E8FF-442A-971F-E979CF23D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398271" y="652895"/>
            <a:ext cx="3137976" cy="2353482"/>
          </a:xfrm>
          <a:prstGeom prst="rect">
            <a:avLst/>
          </a:prstGeom>
        </p:spPr>
      </p:pic>
      <p:pic>
        <p:nvPicPr>
          <p:cNvPr id="13" name="Рисунок 12">
            <a:extLst>
              <a:ext uri="{FF2B5EF4-FFF2-40B4-BE49-F238E27FC236}">
                <a16:creationId xmlns:a16="http://schemas.microsoft.com/office/drawing/2014/main" xmlns="" id="{C39EEE12-727C-4B1E-8D0E-78D63B4835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3680" y="4005064"/>
            <a:ext cx="2880320" cy="2160240"/>
          </a:xfrm>
          <a:prstGeom prst="rect">
            <a:avLst/>
          </a:prstGeom>
        </p:spPr>
      </p:pic>
      <p:sp>
        <p:nvSpPr>
          <p:cNvPr id="14" name="TextBox 13">
            <a:extLst>
              <a:ext uri="{FF2B5EF4-FFF2-40B4-BE49-F238E27FC236}">
                <a16:creationId xmlns:a16="http://schemas.microsoft.com/office/drawing/2014/main" xmlns="" id="{3DF2BA1D-6E97-4A4D-94AB-41D5CC35B490}"/>
              </a:ext>
            </a:extLst>
          </p:cNvPr>
          <p:cNvSpPr txBox="1"/>
          <p:nvPr/>
        </p:nvSpPr>
        <p:spPr>
          <a:xfrm>
            <a:off x="179512" y="190363"/>
            <a:ext cx="6192688" cy="5724644"/>
          </a:xfrm>
          <a:prstGeom prst="rect">
            <a:avLst/>
          </a:prstGeom>
          <a:noFill/>
        </p:spPr>
        <p:txBody>
          <a:bodyPr wrap="square">
            <a:spAutoFit/>
          </a:bodyPr>
          <a:lstStyle/>
          <a:p>
            <a:r>
              <a:rPr lang="uk-UA" sz="2400" b="1" dirty="0">
                <a:solidFill>
                  <a:srgbClr val="000000"/>
                </a:solidFill>
                <a:effectLst/>
                <a:latin typeface="Times New Roman" panose="02020603050405020304" pitchFamily="18" charset="0"/>
                <a:ea typeface="Times New Roman" panose="02020603050405020304" pitchFamily="18" charset="0"/>
              </a:rPr>
              <a:t>Сформованість знань</a:t>
            </a:r>
            <a:endParaRPr lang="ru-RU" sz="2400" dirty="0">
              <a:solidFill>
                <a:srgbClr val="000000"/>
              </a:solidFill>
              <a:effectLst/>
              <a:latin typeface="Arial Unicode MS"/>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Має уявлення про різні види ігрової діяльності, види та назви ігор, у які можна пограти.</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Знає дії у творчих іграх та в іграх із правилами.</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Вміє залучати та приймати партнерів до </a:t>
            </a:r>
            <a:r>
              <a:rPr lang="uk-UA" sz="1800" u="none" strike="noStrike" spc="0" dirty="0" smtClean="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спільної </a:t>
            </a: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гри.</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Обирає безпечне місце та атрибути для гри.</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Знає зміст сюжетно-рольових, конструкторсько- будівельних, дидактичних, словесних, </a:t>
            </a:r>
            <a:r>
              <a:rPr lang="uk-UA" sz="1800" u="none" strike="noStrike" spc="0" dirty="0" err="1">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настільно</a:t>
            </a: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-друкованих, рухливих зі співом і діалогом, режисерських, театралізованих, українських народних ігор.</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Демонструє сформованість рольових способів поведінки.</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Свідомо використовує норми та етикет </a:t>
            </a:r>
            <a:r>
              <a:rPr lang="uk-UA" sz="1800" u="none" strike="noStrike" spc="0" dirty="0" smtClean="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спілкування </a:t>
            </a: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в іграх.</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Розуміє, як використовувати </a:t>
            </a:r>
            <a:r>
              <a:rPr lang="uk-UA" sz="1800" u="none" strike="noStrike" spc="0" dirty="0" smtClean="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предметно-ігрове </a:t>
            </a: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середовище для гри.</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Знає ігри та іграшки в садочку та вдома, </a:t>
            </a:r>
            <a:r>
              <a:rPr lang="uk-UA" sz="1800" u="none" strike="noStrike" spc="0" dirty="0" smtClean="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використовує </a:t>
            </a: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їх у самостійних іграх.</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Втілює свої життєві враження.</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Встановлює причини та наслідки вдалої й </a:t>
            </a:r>
            <a:r>
              <a:rPr lang="uk-UA" sz="1800" u="none" strike="noStrike" spc="0" dirty="0" smtClean="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невдалої </a:t>
            </a: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гри.</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Усвідомлює себе активним учасником ігрової діяльності.</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p:txBody>
      </p:sp>
    </p:spTree>
    <p:extLst>
      <p:ext uri="{BB962C8B-B14F-4D97-AF65-F5344CB8AC3E}">
        <p14:creationId xmlns:p14="http://schemas.microsoft.com/office/powerpoint/2010/main" val="42347410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8520" y="17924"/>
            <a:ext cx="9252520" cy="6320192"/>
          </a:xfrm>
          <a:prstGeom prst="rect">
            <a:avLst/>
          </a:prstGeom>
        </p:spPr>
        <p:txBody>
          <a:bodyPr wrap="square">
            <a:spAutoFit/>
          </a:bodyPr>
          <a:lstStyle/>
          <a:p>
            <a:pPr marL="180340" algn="just">
              <a:lnSpc>
                <a:spcPct val="115000"/>
              </a:lnSpc>
              <a:spcAft>
                <a:spcPts val="800"/>
              </a:spcAft>
            </a:pP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Навички</a:t>
            </a:r>
          </a:p>
          <a:p>
            <a:pPr marL="180340" algn="just">
              <a:spcAft>
                <a:spcPts val="800"/>
              </a:spcAft>
            </a:pPr>
            <a:r>
              <a:rPr lang="uk-UA"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Ініціює організацію ігор з іншими дітьми за власним вибором. Самостійно обирає тему для гри, моделює явища реального життя, розвиває сюжет на основі досвіду та знань, прикладах дорослих, з літературних творів і казок, дотримується правил рольової взаємодії (узгодження, рівності, управління тощо).</a:t>
            </a:r>
          </a:p>
          <a:p>
            <a:pPr marL="466090" indent="-285750" algn="just">
              <a:spcAft>
                <a:spcPts val="800"/>
              </a:spcAft>
              <a:buFont typeface="Wingdings" panose="05000000000000000000" pitchFamily="2" charset="2"/>
              <a:buChar char="Ø"/>
            </a:pPr>
            <a:r>
              <a:rPr lang="uk-UA"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Разом з іншими дітьми облаштовує ігрове середовище та самостійно чи з незначною допомогою розподіляє ролі.</a:t>
            </a:r>
          </a:p>
          <a:p>
            <a:pPr marL="466090" indent="-285750" algn="just">
              <a:spcAft>
                <a:spcPts val="800"/>
              </a:spcAft>
              <a:buFont typeface="Wingdings" panose="05000000000000000000" pitchFamily="2" charset="2"/>
              <a:buChar char="Ø"/>
            </a:pPr>
            <a:r>
              <a:rPr lang="uk-UA"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Дотримується правил гри до її закінчення та стежить, щоб усі учасники їх виконували.</a:t>
            </a:r>
          </a:p>
          <a:p>
            <a:pPr marL="466090" indent="-285750" algn="just">
              <a:spcAft>
                <a:spcPts val="800"/>
              </a:spcAft>
              <a:buFont typeface="Wingdings" panose="05000000000000000000" pitchFamily="2" charset="2"/>
              <a:buChar char="Ø"/>
            </a:pPr>
            <a:r>
              <a:rPr lang="uk-UA"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Уміє підпорядковувати власні дії ігровим задумам, приймати пропозиції інших дітей та узгоджувати їх з усіма учасниками ігрового процесу, використовувати в іграх різні іграшки або предмети-замінники відповідно до їхнього змісту; конструювати ігрове поле за допомогою різних предметів та матеріалів згідно з темою.</a:t>
            </a:r>
          </a:p>
          <a:p>
            <a:pPr marL="466090" indent="-285750" algn="just">
              <a:spcAft>
                <a:spcPts val="800"/>
              </a:spcAft>
              <a:buFont typeface="Wingdings" panose="05000000000000000000" pitchFamily="2" charset="2"/>
              <a:buChar char="Ø"/>
            </a:pPr>
            <a:r>
              <a:rPr lang="uk-UA"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Уміє налагоджувати партнерські стосунки завдяки діалогічному спілкуванню на основі ігрового задуму, рольової взаємодії або особистих уподобань, проявляє товариськість, толерантність, зважає на думку інших, стримує агресивні прояви, конструктивно розв’язує конфлікти, радіє спільному успіху, дотримується норм та етикету спілкування, висловлює в делікатній формі свою незгоду з пропозиціями ровесника, його діями з розподілу ролей, іграшок, обов’язків.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589280"/>
            <a:endParaRPr lang="ru-RU" sz="2000" dirty="0">
              <a:solidFill>
                <a:srgbClr val="002060"/>
              </a:solidFill>
              <a:effectLst/>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2555776" y="332656"/>
            <a:ext cx="3600400" cy="523220"/>
          </a:xfrm>
          <a:prstGeom prst="rect">
            <a:avLst/>
          </a:prstGeom>
        </p:spPr>
        <p:txBody>
          <a:bodyPr wrap="square">
            <a:spAutoFit/>
          </a:bodyPr>
          <a:lstStyle/>
          <a:p>
            <a:endParaRPr lang="ru-RU" sz="2800" i="1" dirty="0">
              <a:solidFill>
                <a:srgbClr val="FF6600"/>
              </a:solidFill>
            </a:endParaRPr>
          </a:p>
        </p:txBody>
      </p:sp>
    </p:spTree>
    <p:extLst>
      <p:ext uri="{BB962C8B-B14F-4D97-AF65-F5344CB8AC3E}">
        <p14:creationId xmlns:p14="http://schemas.microsoft.com/office/powerpoint/2010/main" val="13095643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476672"/>
            <a:ext cx="8496944" cy="523220"/>
          </a:xfrm>
          <a:prstGeom prst="rect">
            <a:avLst/>
          </a:prstGeom>
        </p:spPr>
        <p:txBody>
          <a:bodyPr wrap="square">
            <a:spAutoFit/>
          </a:bodyPr>
          <a:lstStyle/>
          <a:p>
            <a:pPr lvl="0" algn="just"/>
            <a:r>
              <a:rPr lang="ru-RU" sz="2800" b="1" dirty="0">
                <a:solidFill>
                  <a:srgbClr val="002060"/>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xmlns="" id="{35670617-4597-4FB5-B298-53540FCE0221}"/>
              </a:ext>
            </a:extLst>
          </p:cNvPr>
          <p:cNvSpPr txBox="1"/>
          <p:nvPr/>
        </p:nvSpPr>
        <p:spPr>
          <a:xfrm>
            <a:off x="395536" y="188640"/>
            <a:ext cx="7704856" cy="523220"/>
          </a:xfrm>
          <a:prstGeom prst="rect">
            <a:avLst/>
          </a:prstGeom>
          <a:noFill/>
        </p:spPr>
        <p:txBody>
          <a:bodyPr wrap="square">
            <a:spAutoFit/>
          </a:bodyPr>
          <a:lstStyle/>
          <a:p>
            <a:pPr algn="ctr"/>
            <a:r>
              <a:rPr lang="ru-RU" sz="2800" b="1" dirty="0">
                <a:latin typeface="Times New Roman" panose="02020603050405020304" pitchFamily="18" charset="0"/>
                <a:cs typeface="Times New Roman" panose="02020603050405020304" pitchFamily="18" charset="0"/>
              </a:rPr>
              <a:t>Роль </a:t>
            </a:r>
            <a:r>
              <a:rPr lang="ru-RU" sz="2800" b="1" dirty="0" smtClean="0">
                <a:latin typeface="Times New Roman" panose="02020603050405020304" pitchFamily="18" charset="0"/>
                <a:cs typeface="Times New Roman" panose="02020603050405020304" pitchFamily="18" charset="0"/>
              </a:rPr>
              <a:t>педагога в організації ігрової діяльності</a:t>
            </a:r>
            <a:endParaRPr lang="ru-RU" sz="28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3E1594D-D6A2-46DA-ACB0-B2E7C3004DF6}"/>
              </a:ext>
            </a:extLst>
          </p:cNvPr>
          <p:cNvSpPr txBox="1"/>
          <p:nvPr/>
        </p:nvSpPr>
        <p:spPr>
          <a:xfrm>
            <a:off x="395536" y="764704"/>
            <a:ext cx="8640960" cy="2154436"/>
          </a:xfrm>
          <a:prstGeom prst="rect">
            <a:avLst/>
          </a:prstGeom>
          <a:noFill/>
        </p:spPr>
        <p:txBody>
          <a:bodyPr wrap="square">
            <a:spAutoFit/>
          </a:bodyPr>
          <a:lstStyle/>
          <a:p>
            <a:pPr algn="just"/>
            <a:r>
              <a:rPr lang="uk-UA" sz="2000" dirty="0">
                <a:solidFill>
                  <a:srgbClr val="000000"/>
                </a:solidFill>
                <a:effectLst/>
                <a:latin typeface="Times New Roman" panose="02020603050405020304" pitchFamily="18" charset="0"/>
                <a:ea typeface="Arial Unicode MS"/>
              </a:rPr>
              <a:t>Для неформальної реалізації всіх новацій Базового компонента його автори пропонують педагогам перейти від звичної ролі до позиції </a:t>
            </a:r>
            <a:r>
              <a:rPr lang="uk-UA" sz="2000" b="1" dirty="0">
                <a:solidFill>
                  <a:srgbClr val="000000"/>
                </a:solidFill>
                <a:effectLst/>
                <a:latin typeface="Times New Roman" panose="02020603050405020304" pitchFamily="18" charset="0"/>
                <a:ea typeface="Arial Unicode MS"/>
              </a:rPr>
              <a:t>фасилітатора.</a:t>
            </a:r>
            <a:r>
              <a:rPr lang="uk-UA" sz="2000" dirty="0">
                <a:solidFill>
                  <a:srgbClr val="000000"/>
                </a:solidFill>
                <a:latin typeface="Times New Roman" panose="02020603050405020304" pitchFamily="18" charset="0"/>
                <a:ea typeface="Arial Unicode MS"/>
              </a:rPr>
              <a:t> </a:t>
            </a:r>
            <a:r>
              <a:rPr lang="uk-UA" sz="2000" dirty="0" smtClean="0">
                <a:solidFill>
                  <a:srgbClr val="000000"/>
                </a:solidFill>
                <a:latin typeface="Times New Roman" panose="02020603050405020304" pitchFamily="18" charset="0"/>
                <a:ea typeface="Arial Unicode MS"/>
              </a:rPr>
              <a:t> </a:t>
            </a:r>
            <a:r>
              <a:rPr lang="uk-UA" sz="2000" dirty="0">
                <a:solidFill>
                  <a:srgbClr val="000000"/>
                </a:solidFill>
                <a:effectLst/>
                <a:latin typeface="Times New Roman" panose="02020603050405020304" pitchFamily="18" charset="0"/>
                <a:ea typeface="Arial Unicode MS"/>
              </a:rPr>
              <a:t>Ця рольова й водночас професійна позиція передбачає проектування та створення насиченого ігрового середовища</a:t>
            </a:r>
            <a:r>
              <a:rPr lang="uk-UA" sz="1800" dirty="0">
                <a:solidFill>
                  <a:srgbClr val="000000"/>
                </a:solidFill>
                <a:effectLst/>
                <a:latin typeface="Times New Roman" panose="02020603050405020304" pitchFamily="18" charset="0"/>
                <a:ea typeface="Arial Unicode MS"/>
              </a:rPr>
              <a:t>.                                                                                  </a:t>
            </a:r>
            <a:endParaRPr lang="uk-UA" sz="1800" dirty="0" smtClean="0">
              <a:solidFill>
                <a:srgbClr val="000000"/>
              </a:solidFill>
              <a:effectLst/>
              <a:latin typeface="Times New Roman" panose="02020603050405020304" pitchFamily="18" charset="0"/>
              <a:ea typeface="Arial Unicode MS"/>
            </a:endParaRPr>
          </a:p>
          <a:p>
            <a:pPr algn="just"/>
            <a:r>
              <a:rPr lang="uk-UA" sz="1800" b="1" dirty="0" smtClean="0">
                <a:effectLst/>
                <a:latin typeface="Times New Roman" panose="02020603050405020304" pitchFamily="18" charset="0"/>
                <a:ea typeface="Arial Unicode MS"/>
              </a:rPr>
              <a:t>         Фасилітатор </a:t>
            </a:r>
            <a:r>
              <a:rPr lang="uk-UA" sz="1800" b="1" dirty="0">
                <a:effectLst/>
                <a:latin typeface="Times New Roman" panose="02020603050405020304" pitchFamily="18" charset="0"/>
                <a:ea typeface="Arial Unicode MS"/>
              </a:rPr>
              <a:t>уміє грати сам і має позитивний досвід ігрової діяльності. Він сприяє розгортанню гри, спостерігає за її перебігом, але не втручається в неї без потреби, не оцінює її результатів</a:t>
            </a:r>
            <a:endParaRPr lang="ru-RU" b="1" dirty="0"/>
          </a:p>
        </p:txBody>
      </p:sp>
      <p:pic>
        <p:nvPicPr>
          <p:cNvPr id="4" name="Рисунок 3">
            <a:extLst>
              <a:ext uri="{FF2B5EF4-FFF2-40B4-BE49-F238E27FC236}">
                <a16:creationId xmlns:a16="http://schemas.microsoft.com/office/drawing/2014/main" xmlns="" id="{5F0A71E4-92BF-4CEE-9C3B-CE57B73ECF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3501008"/>
            <a:ext cx="3936437" cy="2952328"/>
          </a:xfrm>
          <a:prstGeom prst="rect">
            <a:avLst/>
          </a:prstGeom>
          <a:ln>
            <a:noFill/>
          </a:ln>
          <a:effectLst>
            <a:softEdge rad="112500"/>
          </a:effectLst>
        </p:spPr>
      </p:pic>
      <p:pic>
        <p:nvPicPr>
          <p:cNvPr id="12" name="Рисунок 11">
            <a:extLst>
              <a:ext uri="{FF2B5EF4-FFF2-40B4-BE49-F238E27FC236}">
                <a16:creationId xmlns:a16="http://schemas.microsoft.com/office/drawing/2014/main" xmlns="" id="{6605C263-D080-41A6-834B-56AF47B8ED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3068960"/>
            <a:ext cx="4113200" cy="3084900"/>
          </a:xfrm>
          <a:prstGeom prst="rect">
            <a:avLst/>
          </a:prstGeom>
          <a:ln>
            <a:noFill/>
          </a:ln>
          <a:effectLst>
            <a:softEdge rad="112500"/>
          </a:effectLst>
        </p:spPr>
      </p:pic>
    </p:spTree>
    <p:extLst>
      <p:ext uri="{BB962C8B-B14F-4D97-AF65-F5344CB8AC3E}">
        <p14:creationId xmlns:p14="http://schemas.microsoft.com/office/powerpoint/2010/main" val="21018764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A65E319C-3873-4BA8-9BDF-7F5C3F9394BE}"/>
              </a:ext>
            </a:extLst>
          </p:cNvPr>
          <p:cNvSpPr txBox="1"/>
          <p:nvPr/>
        </p:nvSpPr>
        <p:spPr>
          <a:xfrm>
            <a:off x="899592" y="476672"/>
            <a:ext cx="7992888" cy="3785652"/>
          </a:xfrm>
          <a:prstGeom prst="rect">
            <a:avLst/>
          </a:prstGeom>
          <a:noFill/>
        </p:spPr>
        <p:txBody>
          <a:bodyPr wrap="square">
            <a:spAutoFit/>
          </a:bodyPr>
          <a:lstStyle/>
          <a:p>
            <a:pPr algn="just"/>
            <a:r>
              <a:rPr lang="ru-RU" sz="2000" dirty="0" err="1">
                <a:latin typeface="Times New Roman" panose="02020603050405020304" pitchFamily="18" charset="0"/>
                <a:cs typeface="Times New Roman" panose="02020603050405020304" pitchFamily="18" charset="0"/>
              </a:rPr>
              <a:t>Тож</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відповідає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дорослий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грає</a:t>
            </a:r>
            <a:r>
              <a:rPr lang="ru-RU" sz="2000" dirty="0">
                <a:latin typeface="Times New Roman" panose="02020603050405020304" pitchFamily="18" charset="0"/>
                <a:cs typeface="Times New Roman" panose="02020603050405020304" pitchFamily="18" charset="0"/>
              </a:rPr>
              <a:t> або не </a:t>
            </a:r>
            <a:r>
              <a:rPr lang="ru-RU" sz="2000" dirty="0" err="1">
                <a:latin typeface="Times New Roman" panose="02020603050405020304" pitchFamily="18" charset="0"/>
                <a:cs typeface="Times New Roman" panose="02020603050405020304" pitchFamily="18" charset="0"/>
              </a:rPr>
              <a:t>грає</a:t>
            </a:r>
            <a:r>
              <a:rPr lang="ru-RU" sz="2000" dirty="0">
                <a:latin typeface="Times New Roman" panose="02020603050405020304" pitchFamily="18" charset="0"/>
                <a:cs typeface="Times New Roman" panose="02020603050405020304" pitchFamily="18" charset="0"/>
              </a:rPr>
              <a:t> з дитиною? </a:t>
            </a:r>
            <a:r>
              <a:rPr lang="ru-RU" sz="2000" dirty="0" err="1">
                <a:latin typeface="Times New Roman" panose="02020603050405020304" pitchFamily="18" charset="0"/>
                <a:cs typeface="Times New Roman" panose="02020603050405020304" pitchFamily="18" charset="0"/>
              </a:rPr>
              <a:t>Насамперед</a:t>
            </a:r>
            <a:r>
              <a:rPr lang="ru-RU" sz="2000" dirty="0">
                <a:latin typeface="Times New Roman" panose="02020603050405020304" pitchFamily="18" charset="0"/>
                <a:cs typeface="Times New Roman" panose="02020603050405020304" pitchFamily="18" charset="0"/>
              </a:rPr>
              <a:t> це:</a:t>
            </a:r>
          </a:p>
          <a:p>
            <a:pPr algn="just"/>
            <a:r>
              <a:rPr lang="ru-RU"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активний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розвиток</a:t>
            </a:r>
            <a:r>
              <a:rPr lang="ru-RU" sz="2000" dirty="0">
                <a:latin typeface="Times New Roman" panose="02020603050405020304" pitchFamily="18" charset="0"/>
                <a:cs typeface="Times New Roman" panose="02020603050405020304" pitchFamily="18" charset="0"/>
              </a:rPr>
              <a:t> психічних процесів </a:t>
            </a:r>
            <a:r>
              <a:rPr lang="ru-RU" sz="2000" dirty="0" err="1">
                <a:latin typeface="Times New Roman" panose="02020603050405020304" pitchFamily="18" charset="0"/>
                <a:cs typeface="Times New Roman" panose="02020603050405020304" pitchFamily="18" charset="0"/>
              </a:rPr>
              <a:t>дитини</a:t>
            </a:r>
            <a:r>
              <a:rPr lang="ru-RU" sz="2000" dirty="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пробудження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її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потенційних</a:t>
            </a:r>
            <a:r>
              <a:rPr lang="ru-RU" sz="2000" dirty="0">
                <a:latin typeface="Times New Roman" panose="02020603050405020304" pitchFamily="18" charset="0"/>
                <a:cs typeface="Times New Roman" panose="02020603050405020304" pitchFamily="18" charset="0"/>
              </a:rPr>
              <a:t> сил та </a:t>
            </a:r>
            <a:r>
              <a:rPr lang="ru-RU" sz="2000" dirty="0" err="1">
                <a:latin typeface="Times New Roman" panose="02020603050405020304" pitchFamily="18" charset="0"/>
                <a:cs typeface="Times New Roman" panose="02020603050405020304" pitchFamily="18" charset="0"/>
              </a:rPr>
              <a:t>можливостей</a:t>
            </a:r>
            <a:r>
              <a:rPr lang="ru-RU" sz="2000" dirty="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розвиток</a:t>
            </a:r>
            <a:r>
              <a:rPr lang="ru-RU" sz="2000" dirty="0">
                <a:latin typeface="Times New Roman" panose="02020603050405020304" pitchFamily="18" charset="0"/>
                <a:cs typeface="Times New Roman" panose="02020603050405020304" pitchFamily="18" charset="0"/>
              </a:rPr>
              <a:t> здібностей;</a:t>
            </a:r>
          </a:p>
          <a:p>
            <a:pPr algn="just"/>
            <a:r>
              <a:rPr lang="ru-RU" sz="2000" dirty="0">
                <a:latin typeface="Times New Roman" panose="02020603050405020304" pitchFamily="18" charset="0"/>
                <a:cs typeface="Times New Roman" panose="02020603050405020304" pitchFamily="18" charset="0"/>
              </a:rPr>
              <a:t>♦	пізнавальний </a:t>
            </a:r>
            <a:r>
              <a:rPr lang="ru-RU" sz="2000" dirty="0" err="1">
                <a:latin typeface="Times New Roman" panose="02020603050405020304" pitchFamily="18" charset="0"/>
                <a:cs typeface="Times New Roman" panose="02020603050405020304" pitchFamily="18" charset="0"/>
              </a:rPr>
              <a:t>розвиток</a:t>
            </a:r>
            <a:r>
              <a:rPr lang="ru-RU" sz="2000" dirty="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комунікація</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оточенням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соціальним</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предметним</a:t>
            </a:r>
            <a:r>
              <a:rPr lang="ru-RU" sz="2000" dirty="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формування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унікальних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людських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якостей</a:t>
            </a:r>
            <a:r>
              <a:rPr lang="ru-RU" sz="2000" dirty="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розвиток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передумов</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формування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провідної</a:t>
            </a:r>
            <a:r>
              <a:rPr lang="ru-RU" sz="2000" dirty="0">
                <a:latin typeface="Times New Roman" panose="02020603050405020304" pitchFamily="18" charset="0"/>
                <a:cs typeface="Times New Roman" panose="02020603050405020304" pitchFamily="18" charset="0"/>
              </a:rPr>
              <a:t> діяльності </a:t>
            </a:r>
            <a:r>
              <a:rPr lang="ru-RU" sz="2000" dirty="0" err="1">
                <a:latin typeface="Times New Roman" panose="02020603050405020304" pitchFamily="18" charset="0"/>
                <a:cs typeface="Times New Roman" panose="02020603050405020304" pitchFamily="18" charset="0"/>
              </a:rPr>
              <a:t>наступного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вікового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періоду</a:t>
            </a:r>
            <a:r>
              <a:rPr lang="ru-RU" sz="2000" dirty="0">
                <a:latin typeface="Times New Roman" panose="02020603050405020304" pitchFamily="18" charset="0"/>
                <a:cs typeface="Times New Roman" panose="02020603050405020304" pitchFamily="18" charset="0"/>
              </a:rPr>
              <a:t>.</a:t>
            </a:r>
          </a:p>
          <a:p>
            <a:pPr algn="just"/>
            <a:r>
              <a:rPr lang="uk-UA" sz="2000" dirty="0">
                <a:solidFill>
                  <a:srgbClr val="000000"/>
                </a:solidFill>
                <a:effectLst/>
                <a:latin typeface="Times New Roman" panose="02020603050405020304" pitchFamily="18" charset="0"/>
                <a:ea typeface="Arial Unicode MS"/>
              </a:rPr>
              <a:t>Цей перелік виразно ілюструє масштабність впливу якісної гри на подальший особистісний розвиток дитини</a:t>
            </a:r>
            <a:endParaRPr lang="ru-RU" sz="2000" dirty="0">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xmlns="" id="{B7B1A2D6-DB92-497C-9744-F9C113A2D644}"/>
              </a:ext>
            </a:extLst>
          </p:cNvPr>
          <p:cNvPicPr>
            <a:picLocks noChangeAspect="1"/>
          </p:cNvPicPr>
          <p:nvPr/>
        </p:nvPicPr>
        <p:blipFill>
          <a:blip r:embed="rId2" cstate="print"/>
          <a:stretch>
            <a:fillRect/>
          </a:stretch>
        </p:blipFill>
        <p:spPr>
          <a:xfrm>
            <a:off x="5460760" y="3861048"/>
            <a:ext cx="3683240" cy="2759516"/>
          </a:xfrm>
          <a:prstGeom prst="rect">
            <a:avLst/>
          </a:prstGeom>
          <a:ln>
            <a:noFill/>
          </a:ln>
          <a:effectLst>
            <a:softEdge rad="112500"/>
          </a:effectLst>
        </p:spPr>
      </p:pic>
    </p:spTree>
    <p:extLst>
      <p:ext uri="{BB962C8B-B14F-4D97-AF65-F5344CB8AC3E}">
        <p14:creationId xmlns:p14="http://schemas.microsoft.com/office/powerpoint/2010/main" val="13058492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BE7246E-C0A7-4591-B3E2-D1853179BBEF}"/>
              </a:ext>
            </a:extLst>
          </p:cNvPr>
          <p:cNvSpPr txBox="1"/>
          <p:nvPr/>
        </p:nvSpPr>
        <p:spPr>
          <a:xfrm>
            <a:off x="179512" y="404664"/>
            <a:ext cx="8568952" cy="5309146"/>
          </a:xfrm>
          <a:prstGeom prst="rect">
            <a:avLst/>
          </a:prstGeom>
          <a:noFill/>
        </p:spPr>
        <p:txBody>
          <a:bodyPr wrap="square">
            <a:spAutoFit/>
          </a:bodyPr>
          <a:lstStyle/>
          <a:p>
            <a:pPr algn="ctr"/>
            <a:r>
              <a:rPr lang="ru-RU" sz="2400" b="1" dirty="0">
                <a:solidFill>
                  <a:schemeClr val="accent5">
                    <a:lumMod val="50000"/>
                  </a:schemeClr>
                </a:solidFill>
                <a:latin typeface="Times New Roman" pitchFamily="18" charset="0"/>
                <a:cs typeface="Times New Roman" pitchFamily="18" charset="0"/>
              </a:rPr>
              <a:t>Орієнтовні форми, методи, засоби освітньої діяльності:</a:t>
            </a:r>
          </a:p>
          <a:p>
            <a:pPr indent="165100" algn="just">
              <a:lnSpc>
                <a:spcPts val="1225"/>
              </a:lnSpc>
              <a:spcBef>
                <a:spcPts val="600"/>
              </a:spcBef>
              <a:tabLst>
                <a:tab pos="321310" algn="l"/>
              </a:tabLst>
            </a:pPr>
            <a:endParaRPr lang="uk-UA" sz="1800" b="1" dirty="0">
              <a:solidFill>
                <a:schemeClr val="accent5">
                  <a:lumMod val="50000"/>
                </a:schemeClr>
              </a:solidFill>
              <a:effectLst/>
              <a:latin typeface="Times New Roman" panose="02020603050405020304" pitchFamily="18" charset="0"/>
              <a:ea typeface="Microsoft Sans Serif" panose="020B0604020202020204" pitchFamily="34" charset="0"/>
              <a:cs typeface="Times New Roman" pitchFamily="18" charset="0"/>
            </a:endParaRPr>
          </a:p>
          <a:p>
            <a:pPr indent="165100" algn="just">
              <a:lnSpc>
                <a:spcPts val="1225"/>
              </a:lnSpc>
              <a:spcBef>
                <a:spcPts val="600"/>
              </a:spcBef>
              <a:tabLst>
                <a:tab pos="321310" algn="l"/>
              </a:tabLst>
            </a:pPr>
            <a:r>
              <a:rPr lang="uk-UA" sz="1800" b="1" dirty="0">
                <a:solidFill>
                  <a:schemeClr val="accent5">
                    <a:lumMod val="50000"/>
                  </a:schemeClr>
                </a:solidFill>
                <a:effectLst/>
                <a:latin typeface="Times New Roman" panose="02020603050405020304" pitchFamily="18" charset="0"/>
                <a:ea typeface="Microsoft Sans Serif" panose="020B0604020202020204" pitchFamily="34" charset="0"/>
                <a:cs typeface="Times New Roman" pitchFamily="18" charset="0"/>
              </a:rPr>
              <a:t>  </a:t>
            </a:r>
            <a:r>
              <a:rPr lang="uk-UA" sz="1800" b="1" dirty="0" err="1">
                <a:solidFill>
                  <a:schemeClr val="accent5">
                    <a:lumMod val="50000"/>
                  </a:schemeClr>
                </a:solidFill>
                <a:effectLst/>
                <a:latin typeface="Times New Roman" panose="02020603050405020304" pitchFamily="18" charset="0"/>
                <a:ea typeface="Microsoft Sans Serif" panose="020B0604020202020204" pitchFamily="34" charset="0"/>
                <a:cs typeface="Times New Roman" pitchFamily="18" charset="0"/>
              </a:rPr>
              <a:t>артігри</a:t>
            </a:r>
            <a:r>
              <a:rPr lang="uk-UA" sz="1800" b="1" dirty="0">
                <a:solidFill>
                  <a:schemeClr val="accent5">
                    <a:lumMod val="50000"/>
                  </a:schemeClr>
                </a:solidFill>
                <a:effectLst/>
                <a:latin typeface="Times New Roman" panose="02020603050405020304" pitchFamily="18" charset="0"/>
                <a:ea typeface="Microsoft Sans Serif" panose="020B0604020202020204" pitchFamily="34" charset="0"/>
                <a:cs typeface="Times New Roman" pitchFamily="18" charset="0"/>
              </a:rPr>
              <a:t>;</a:t>
            </a:r>
            <a:endParaRPr lang="ru-RU" sz="1800" b="1" dirty="0">
              <a:solidFill>
                <a:schemeClr val="accent5">
                  <a:lumMod val="50000"/>
                </a:schemeClr>
              </a:solidFill>
              <a:effectLst/>
              <a:latin typeface="Times New Roman" pitchFamily="18" charset="0"/>
              <a:ea typeface="Microsoft Sans Serif" panose="020B0604020202020204" pitchFamily="34" charset="0"/>
              <a:cs typeface="Times New Roman" pitchFamily="18" charset="0"/>
            </a:endParaRPr>
          </a:p>
          <a:p>
            <a:pPr indent="165100" algn="just">
              <a:lnSpc>
                <a:spcPts val="1225"/>
              </a:lnSpc>
              <a:spcBef>
                <a:spcPts val="600"/>
              </a:spcBef>
              <a:tabLst>
                <a:tab pos="321310" algn="l"/>
              </a:tabLst>
            </a:pPr>
            <a:r>
              <a:rPr lang="uk-UA" sz="18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itchFamily="18" charset="0"/>
              </a:rPr>
              <a:t>  імпровізації;</a:t>
            </a:r>
            <a:endParaRPr lang="ru-RU" sz="1800" b="1" dirty="0">
              <a:solidFill>
                <a:schemeClr val="accent5">
                  <a:lumMod val="50000"/>
                </a:schemeClr>
              </a:solidFill>
              <a:effectLst/>
              <a:latin typeface="Times New Roman" pitchFamily="18" charset="0"/>
              <a:cs typeface="Times New Roman" pitchFamily="18" charset="0"/>
            </a:endParaRPr>
          </a:p>
          <a:p>
            <a:r>
              <a:rPr lang="uk-UA" sz="18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itchFamily="18" charset="0"/>
              </a:rPr>
              <a:t>    індивідуальні ігрові завдання;</a:t>
            </a:r>
            <a:endParaRPr lang="ru-RU" sz="1800" b="1" dirty="0">
              <a:solidFill>
                <a:schemeClr val="accent5">
                  <a:lumMod val="50000"/>
                </a:schemeClr>
              </a:solidFill>
              <a:effectLst/>
              <a:latin typeface="Times New Roman" pitchFamily="18" charset="0"/>
              <a:cs typeface="Times New Roman" pitchFamily="18" charset="0"/>
            </a:endParaRPr>
          </a:p>
          <a:p>
            <a:r>
              <a:rPr lang="uk-UA" sz="18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itchFamily="18" charset="0"/>
              </a:rPr>
              <a:t>    колективне складання сюжетів ігор;</a:t>
            </a:r>
            <a:endParaRPr lang="ru-RU" sz="1800" b="1" dirty="0">
              <a:solidFill>
                <a:schemeClr val="accent5">
                  <a:lumMod val="50000"/>
                </a:schemeClr>
              </a:solidFill>
              <a:effectLst/>
              <a:latin typeface="Times New Roman" pitchFamily="18" charset="0"/>
              <a:cs typeface="Times New Roman" pitchFamily="18" charset="0"/>
            </a:endParaRPr>
          </a:p>
          <a:p>
            <a:r>
              <a:rPr lang="uk-UA" sz="18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itchFamily="18" charset="0"/>
              </a:rPr>
              <a:t>    конструювання - створення ігрового поля;</a:t>
            </a:r>
            <a:endParaRPr lang="ru-RU" sz="1800" b="1" dirty="0">
              <a:solidFill>
                <a:schemeClr val="accent5">
                  <a:lumMod val="50000"/>
                </a:schemeClr>
              </a:solidFill>
              <a:effectLst/>
              <a:latin typeface="Times New Roman" pitchFamily="18" charset="0"/>
              <a:cs typeface="Times New Roman" pitchFamily="18" charset="0"/>
            </a:endParaRPr>
          </a:p>
          <a:p>
            <a:r>
              <a:rPr lang="uk-UA" sz="18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itchFamily="18" charset="0"/>
              </a:rPr>
              <a:t>    придумування ігрових творчих сюжетів із </a:t>
            </a:r>
            <a:r>
              <a:rPr lang="uk-UA" sz="1800" b="1" dirty="0" smtClean="0">
                <a:solidFill>
                  <a:schemeClr val="accent5">
                    <a:lumMod val="50000"/>
                  </a:schemeClr>
                </a:solidFill>
                <a:effectLst/>
                <a:latin typeface="Times New Roman" panose="02020603050405020304" pitchFamily="18" charset="0"/>
                <a:ea typeface="Times New Roman" panose="02020603050405020304" pitchFamily="18" charset="0"/>
                <a:cs typeface="Times New Roman" pitchFamily="18" charset="0"/>
              </a:rPr>
              <a:t>художнім </a:t>
            </a:r>
            <a:r>
              <a:rPr lang="uk-UA" sz="18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itchFamily="18" charset="0"/>
              </a:rPr>
              <a:t>матеріалом;</a:t>
            </a:r>
            <a:endParaRPr lang="ru-RU" sz="1800" b="1" dirty="0">
              <a:solidFill>
                <a:schemeClr val="accent5">
                  <a:lumMod val="50000"/>
                </a:schemeClr>
              </a:solidFill>
              <a:effectLst/>
              <a:latin typeface="Times New Roman" pitchFamily="18" charset="0"/>
              <a:cs typeface="Times New Roman" pitchFamily="18" charset="0"/>
            </a:endParaRPr>
          </a:p>
          <a:p>
            <a:r>
              <a:rPr lang="uk-UA" sz="18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itchFamily="18" charset="0"/>
              </a:rPr>
              <a:t>    проблемні ситуації;</a:t>
            </a:r>
            <a:endParaRPr lang="ru-RU" sz="1800" b="1" dirty="0">
              <a:solidFill>
                <a:schemeClr val="accent5">
                  <a:lumMod val="50000"/>
                </a:schemeClr>
              </a:solidFill>
              <a:effectLst/>
              <a:latin typeface="Times New Roman" pitchFamily="18" charset="0"/>
              <a:cs typeface="Times New Roman" pitchFamily="18" charset="0"/>
            </a:endParaRPr>
          </a:p>
          <a:p>
            <a:r>
              <a:rPr lang="uk-UA" sz="18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itchFamily="18" charset="0"/>
              </a:rPr>
              <a:t>    ранкові зустрічі;</a:t>
            </a:r>
            <a:endParaRPr lang="ru-RU" sz="1800" b="1" dirty="0">
              <a:solidFill>
                <a:schemeClr val="accent5">
                  <a:lumMod val="50000"/>
                </a:schemeClr>
              </a:solidFill>
              <a:effectLst/>
              <a:latin typeface="Times New Roman" pitchFamily="18" charset="0"/>
              <a:cs typeface="Times New Roman" pitchFamily="18" charset="0"/>
            </a:endParaRPr>
          </a:p>
          <a:p>
            <a:r>
              <a:rPr lang="uk-UA" sz="18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itchFamily="18" charset="0"/>
              </a:rPr>
              <a:t>    рольові діалоги;</a:t>
            </a:r>
            <a:endParaRPr lang="ru-RU" sz="1800" b="1" dirty="0">
              <a:solidFill>
                <a:schemeClr val="accent5">
                  <a:lumMod val="50000"/>
                </a:schemeClr>
              </a:solidFill>
              <a:effectLst/>
              <a:latin typeface="Times New Roman" pitchFamily="18" charset="0"/>
              <a:cs typeface="Times New Roman" pitchFamily="18" charset="0"/>
            </a:endParaRPr>
          </a:p>
          <a:p>
            <a:r>
              <a:rPr lang="uk-UA" sz="18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itchFamily="18" charset="0"/>
              </a:rPr>
              <a:t>    уявні ігрові ситуації;</a:t>
            </a:r>
            <a:endParaRPr lang="ru-RU" sz="1800" b="1" dirty="0">
              <a:solidFill>
                <a:schemeClr val="accent5">
                  <a:lumMod val="50000"/>
                </a:schemeClr>
              </a:solidFill>
              <a:effectLst/>
              <a:latin typeface="Times New Roman" pitchFamily="18" charset="0"/>
              <a:cs typeface="Times New Roman" pitchFamily="18" charset="0"/>
            </a:endParaRPr>
          </a:p>
          <a:p>
            <a:r>
              <a:rPr lang="uk-UA" sz="18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itchFamily="18" charset="0"/>
              </a:rPr>
              <a:t>    ігрова лотерея;</a:t>
            </a:r>
            <a:endParaRPr lang="ru-RU" sz="1800" b="1" dirty="0">
              <a:solidFill>
                <a:schemeClr val="accent5">
                  <a:lumMod val="50000"/>
                </a:schemeClr>
              </a:solidFill>
              <a:effectLst/>
              <a:latin typeface="Times New Roman" pitchFamily="18" charset="0"/>
              <a:cs typeface="Times New Roman" pitchFamily="18" charset="0"/>
            </a:endParaRPr>
          </a:p>
          <a:p>
            <a:r>
              <a:rPr lang="uk-UA" sz="18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itchFamily="18" charset="0"/>
              </a:rPr>
              <a:t>  </a:t>
            </a:r>
          </a:p>
          <a:p>
            <a:r>
              <a:rPr lang="uk-UA" sz="1800" b="1" dirty="0" smtClean="0">
                <a:solidFill>
                  <a:schemeClr val="accent5">
                    <a:lumMod val="50000"/>
                  </a:schemeClr>
                </a:solidFill>
                <a:effectLst/>
                <a:latin typeface="Times New Roman" panose="02020603050405020304" pitchFamily="18" charset="0"/>
                <a:ea typeface="Times New Roman" panose="02020603050405020304" pitchFamily="18" charset="0"/>
                <a:cs typeface="Times New Roman" pitchFamily="18" charset="0"/>
              </a:rPr>
              <a:t>        «</a:t>
            </a:r>
            <a:r>
              <a:rPr lang="uk-UA" sz="18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itchFamily="18" charset="0"/>
              </a:rPr>
              <a:t>Ігрові гостини»,   «Візитівки ігор», «Вітрини ігор», «Ігроглобус», «Ігровий </a:t>
            </a:r>
            <a:r>
              <a:rPr lang="uk-UA" sz="1800" b="1" dirty="0" err="1">
                <a:solidFill>
                  <a:schemeClr val="accent5">
                    <a:lumMod val="50000"/>
                  </a:schemeClr>
                </a:solidFill>
                <a:effectLst/>
                <a:latin typeface="Times New Roman" panose="02020603050405020304" pitchFamily="18" charset="0"/>
                <a:ea typeface="Times New Roman" panose="02020603050405020304" pitchFamily="18" charset="0"/>
                <a:cs typeface="Times New Roman" pitchFamily="18" charset="0"/>
              </a:rPr>
              <a:t>уїкенд</a:t>
            </a:r>
            <a:r>
              <a:rPr lang="uk-UA" sz="18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itchFamily="18" charset="0"/>
              </a:rPr>
              <a:t>».</a:t>
            </a:r>
            <a:endParaRPr lang="ru-RU" sz="1800" b="1" dirty="0">
              <a:solidFill>
                <a:schemeClr val="accent5">
                  <a:lumMod val="50000"/>
                </a:schemeClr>
              </a:solidFill>
              <a:effectLst/>
              <a:latin typeface="Times New Roman" pitchFamily="18" charset="0"/>
              <a:cs typeface="Times New Roman" pitchFamily="18" charset="0"/>
            </a:endParaRPr>
          </a:p>
          <a:p>
            <a:r>
              <a:rPr lang="uk-UA" sz="18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itchFamily="18" charset="0"/>
              </a:rPr>
              <a:t>  «Ігротека»,  «Майстерня іграшок», «Мультибус-колаж»,   «Парк професій», «Фабрика ігор»,    День без іграшок,    День професій.</a:t>
            </a:r>
            <a:endParaRPr lang="ru-RU" b="1" dirty="0">
              <a:solidFill>
                <a:schemeClr val="accent5">
                  <a:lumMod val="50000"/>
                </a:schemeClr>
              </a:solidFill>
              <a:latin typeface="Times New Roman" pitchFamily="18" charset="0"/>
              <a:cs typeface="Times New Roman" pitchFamily="18" charset="0"/>
            </a:endParaRPr>
          </a:p>
          <a:p>
            <a:endParaRPr lang="ru-RU" dirty="0"/>
          </a:p>
        </p:txBody>
      </p:sp>
      <p:pic>
        <p:nvPicPr>
          <p:cNvPr id="3" name="Рисунок 2"/>
          <p:cNvPicPr/>
          <p:nvPr/>
        </p:nvPicPr>
        <p:blipFill>
          <a:blip r:embed="rId2" cstate="print"/>
          <a:srcRect/>
          <a:stretch>
            <a:fillRect/>
          </a:stretch>
        </p:blipFill>
        <p:spPr bwMode="auto">
          <a:xfrm>
            <a:off x="6732240" y="1124744"/>
            <a:ext cx="2009006" cy="2376264"/>
          </a:xfrm>
          <a:prstGeom prst="rect">
            <a:avLst/>
          </a:prstGeom>
          <a:ln>
            <a:noFill/>
          </a:ln>
          <a:effectLst>
            <a:softEdge rad="112500"/>
          </a:effectLst>
        </p:spPr>
      </p:pic>
    </p:spTree>
    <p:extLst>
      <p:ext uri="{BB962C8B-B14F-4D97-AF65-F5344CB8AC3E}">
        <p14:creationId xmlns:p14="http://schemas.microsoft.com/office/powerpoint/2010/main" val="142470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9027960-E1F3-4D18-AC71-4900213E11DF}"/>
              </a:ext>
            </a:extLst>
          </p:cNvPr>
          <p:cNvSpPr txBox="1"/>
          <p:nvPr/>
        </p:nvSpPr>
        <p:spPr>
          <a:xfrm>
            <a:off x="251520" y="526748"/>
            <a:ext cx="8568952" cy="2215991"/>
          </a:xfrm>
          <a:prstGeom prst="rect">
            <a:avLst/>
          </a:prstGeom>
          <a:noFill/>
        </p:spPr>
        <p:txBody>
          <a:bodyPr wrap="square">
            <a:spAutoFit/>
          </a:bodyPr>
          <a:lstStyle/>
          <a:p>
            <a:pPr algn="just"/>
            <a:r>
              <a:rPr lang="uk-UA" sz="2400" b="1" dirty="0">
                <a:solidFill>
                  <a:schemeClr val="accent5">
                    <a:lumMod val="50000"/>
                  </a:schemeClr>
                </a:solidFill>
                <a:effectLst/>
                <a:latin typeface="Times New Roman" panose="02020603050405020304" pitchFamily="18" charset="0"/>
                <a:ea typeface="Arial Unicode MS"/>
              </a:rPr>
              <a:t>Ігровий процес як зона найближчого розвитку дитини </a:t>
            </a:r>
            <a:r>
              <a:rPr lang="uk-UA" sz="2400" dirty="0">
                <a:solidFill>
                  <a:schemeClr val="accent5">
                    <a:lumMod val="50000"/>
                  </a:schemeClr>
                </a:solidFill>
                <a:effectLst/>
                <a:latin typeface="Times New Roman" panose="02020603050405020304" pitchFamily="18" charset="0"/>
                <a:ea typeface="Arial Unicode MS"/>
              </a:rPr>
              <a:t>вимагає збагаченого ігрового середовища і педагогічного супроводу дорослих.</a:t>
            </a:r>
            <a:r>
              <a:rPr lang="uk-UA" sz="2400" dirty="0">
                <a:solidFill>
                  <a:schemeClr val="accent5">
                    <a:lumMod val="50000"/>
                  </a:schemeClr>
                </a:solidFill>
                <a:effectLst/>
                <a:latin typeface="Times New Roman" panose="02020603050405020304" pitchFamily="18" charset="0"/>
                <a:ea typeface="Microsoft Sans Serif" panose="020B0604020202020204" pitchFamily="34" charset="0"/>
              </a:rPr>
              <a:t> Гра відіграє ключову роль у житті дитини дошкільного віку, і необхідно визнати самоцінність вільної гри дитини в освітньому процесі закладу дошкільної освіти.</a:t>
            </a:r>
            <a:endParaRPr lang="ru-RU" sz="2400" dirty="0">
              <a:solidFill>
                <a:schemeClr val="accent5">
                  <a:lumMod val="50000"/>
                </a:schemeClr>
              </a:solidFill>
              <a:effectLst/>
              <a:latin typeface="Microsoft Sans Serif" panose="020B0604020202020204" pitchFamily="34" charset="0"/>
              <a:ea typeface="Microsoft Sans Serif" panose="020B0604020202020204" pitchFamily="34" charset="0"/>
            </a:endParaRPr>
          </a:p>
          <a:p>
            <a:endParaRPr lang="ru-RU" dirty="0"/>
          </a:p>
        </p:txBody>
      </p:sp>
      <p:pic>
        <p:nvPicPr>
          <p:cNvPr id="3" name="Рисунок 2"/>
          <p:cNvPicPr/>
          <p:nvPr/>
        </p:nvPicPr>
        <p:blipFill>
          <a:blip r:embed="rId2" cstate="print"/>
          <a:srcRect/>
          <a:stretch>
            <a:fillRect/>
          </a:stretch>
        </p:blipFill>
        <p:spPr bwMode="auto">
          <a:xfrm>
            <a:off x="971600" y="2996952"/>
            <a:ext cx="3096344" cy="3096344"/>
          </a:xfrm>
          <a:prstGeom prst="rect">
            <a:avLst/>
          </a:prstGeom>
          <a:ln>
            <a:noFill/>
          </a:ln>
          <a:effectLst>
            <a:softEdge rad="112500"/>
          </a:effectLst>
        </p:spPr>
      </p:pic>
      <p:pic>
        <p:nvPicPr>
          <p:cNvPr id="5" name="Рисунок 4"/>
          <p:cNvPicPr/>
          <p:nvPr/>
        </p:nvPicPr>
        <p:blipFill>
          <a:blip r:embed="rId3" cstate="print"/>
          <a:srcRect/>
          <a:stretch>
            <a:fillRect/>
          </a:stretch>
        </p:blipFill>
        <p:spPr bwMode="auto">
          <a:xfrm>
            <a:off x="4788024" y="2636912"/>
            <a:ext cx="3240360" cy="3816424"/>
          </a:xfrm>
          <a:prstGeom prst="rect">
            <a:avLst/>
          </a:prstGeom>
          <a:ln>
            <a:noFill/>
          </a:ln>
          <a:effectLst>
            <a:softEdge rad="112500"/>
          </a:effectLst>
        </p:spPr>
      </p:pic>
    </p:spTree>
    <p:extLst>
      <p:ext uri="{BB962C8B-B14F-4D97-AF65-F5344CB8AC3E}">
        <p14:creationId xmlns:p14="http://schemas.microsoft.com/office/powerpoint/2010/main" val="6972828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1"/>
            <a:ext cx="8136904" cy="1584176"/>
          </a:xfrm>
        </p:spPr>
        <p:txBody>
          <a:bodyPr>
            <a:normAutofit/>
          </a:bodyPr>
          <a:lstStyle/>
          <a:p>
            <a:pPr algn="ctr"/>
            <a:r>
              <a:rPr lang="uk-UA" sz="2800" b="1" dirty="0" smtClean="0">
                <a:solidFill>
                  <a:schemeClr val="accent5">
                    <a:lumMod val="50000"/>
                  </a:schemeClr>
                </a:solidFill>
                <a:latin typeface="Times New Roman" pitchFamily="18" charset="0"/>
                <a:cs typeface="Times New Roman" pitchFamily="18" charset="0"/>
              </a:rPr>
              <a:t>Вихователі</a:t>
            </a:r>
            <a:r>
              <a:rPr lang="uk-UA" sz="2800" b="1" dirty="0">
                <a:solidFill>
                  <a:schemeClr val="accent5">
                    <a:lumMod val="50000"/>
                  </a:schemeClr>
                </a:solidFill>
                <a:latin typeface="Times New Roman" pitchFamily="18" charset="0"/>
                <a:cs typeface="Times New Roman" pitchFamily="18" charset="0"/>
              </a:rPr>
              <a:t>, які грають, </a:t>
            </a:r>
            <a:r>
              <a:rPr lang="uk-UA" sz="2800" b="1" dirty="0" smtClean="0">
                <a:solidFill>
                  <a:schemeClr val="accent5">
                    <a:lumMod val="50000"/>
                  </a:schemeClr>
                </a:solidFill>
                <a:latin typeface="Times New Roman" pitchFamily="18" charset="0"/>
                <a:cs typeface="Times New Roman" pitchFamily="18" charset="0"/>
              </a:rPr>
              <a:t>з дітьми завжди </a:t>
            </a:r>
            <a:r>
              <a:rPr lang="uk-UA" sz="2800" b="1" dirty="0">
                <a:solidFill>
                  <a:schemeClr val="accent5">
                    <a:lumMod val="50000"/>
                  </a:schemeClr>
                </a:solidFill>
                <a:latin typeface="Times New Roman" pitchFamily="18" charset="0"/>
                <a:cs typeface="Times New Roman" pitchFamily="18" charset="0"/>
              </a:rPr>
              <a:t>виграють! </a:t>
            </a:r>
            <a:r>
              <a:rPr lang="ru-RU" sz="2800" dirty="0">
                <a:solidFill>
                  <a:schemeClr val="accent5">
                    <a:lumMod val="50000"/>
                  </a:schemeClr>
                </a:solidFill>
                <a:latin typeface="Times New Roman" pitchFamily="18" charset="0"/>
                <a:cs typeface="Times New Roman" pitchFamily="18" charset="0"/>
              </a:rPr>
              <a:t/>
            </a:r>
            <a:br>
              <a:rPr lang="ru-RU" sz="2800" dirty="0">
                <a:solidFill>
                  <a:schemeClr val="accent5">
                    <a:lumMod val="50000"/>
                  </a:schemeClr>
                </a:solidFill>
                <a:latin typeface="Times New Roman" pitchFamily="18" charset="0"/>
                <a:cs typeface="Times New Roman" pitchFamily="18" charset="0"/>
              </a:rPr>
            </a:br>
            <a:endParaRPr lang="ru-RU" sz="2800" dirty="0">
              <a:solidFill>
                <a:schemeClr val="accent5">
                  <a:lumMod val="50000"/>
                </a:schemeClr>
              </a:solidFill>
              <a:latin typeface="Times New Roman" pitchFamily="18" charset="0"/>
              <a:cs typeface="Times New Roman" pitchFamily="18" charset="0"/>
            </a:endParaRPr>
          </a:p>
        </p:txBody>
      </p:sp>
      <p:sp>
        <p:nvSpPr>
          <p:cNvPr id="3" name="Заголовок 1">
            <a:extLst>
              <a:ext uri="{FF2B5EF4-FFF2-40B4-BE49-F238E27FC236}">
                <a16:creationId xmlns:a16="http://schemas.microsoft.com/office/drawing/2014/main" xmlns="" id="{AF6BAA02-F248-43BB-B54C-101353AC86FD}"/>
              </a:ext>
            </a:extLst>
          </p:cNvPr>
          <p:cNvSpPr txBox="1">
            <a:spLocks/>
          </p:cNvSpPr>
          <p:nvPr/>
        </p:nvSpPr>
        <p:spPr>
          <a:xfrm>
            <a:off x="6516216" y="5589240"/>
            <a:ext cx="2411760" cy="631445"/>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algn="ctr"/>
            <a:r>
              <a:rPr lang="uk-UA" dirty="0" smtClean="0">
                <a:solidFill>
                  <a:schemeClr val="accent3">
                    <a:lumMod val="75000"/>
                  </a:schemeClr>
                </a:solidFill>
                <a:latin typeface="Comic Sans MS" panose="030F0702030302020204" pitchFamily="66" charset="0"/>
              </a:rPr>
              <a:t>!</a:t>
            </a:r>
            <a:endParaRPr lang="ru-RU" dirty="0">
              <a:solidFill>
                <a:schemeClr val="accent3">
                  <a:lumMod val="75000"/>
                </a:schemeClr>
              </a:solidFill>
              <a:latin typeface="Comic Sans MS" panose="030F0702030302020204" pitchFamily="66" charset="0"/>
            </a:endParaRPr>
          </a:p>
        </p:txBody>
      </p:sp>
      <p:sp>
        <p:nvSpPr>
          <p:cNvPr id="5" name="Заголовок 1"/>
          <p:cNvSpPr txBox="1">
            <a:spLocks/>
          </p:cNvSpPr>
          <p:nvPr/>
        </p:nvSpPr>
        <p:spPr>
          <a:xfrm>
            <a:off x="-396552" y="2708920"/>
            <a:ext cx="6840760" cy="3744416"/>
          </a:xfrm>
          <a:prstGeom prst="rect">
            <a:avLst/>
          </a:prstGeom>
        </p:spPr>
        <p:txBody>
          <a:bodyPr vert="horz" lIns="91440" tIns="45720" rIns="91440" bIns="45720" rtlCol="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srgbClr val="FF6600"/>
                </a:solidFill>
                <a:effectLst/>
                <a:uLnTx/>
                <a:uFillTx/>
                <a:latin typeface="+mj-lt"/>
                <a:ea typeface="+mj-ea"/>
                <a:cs typeface="+mj-cs"/>
              </a:rPr>
              <a:t> </a:t>
            </a:r>
            <a:br>
              <a:rPr kumimoji="0" lang="ru-RU" sz="1800" b="0" i="0" u="none" strike="noStrike" kern="1200" cap="none" spc="0" normalizeH="0" baseline="0" noProof="0" dirty="0" smtClean="0">
                <a:ln>
                  <a:noFill/>
                </a:ln>
                <a:solidFill>
                  <a:srgbClr val="FF6600"/>
                </a:solidFill>
                <a:effectLst/>
                <a:uLnTx/>
                <a:uFillTx/>
                <a:latin typeface="+mj-lt"/>
                <a:ea typeface="+mj-ea"/>
                <a:cs typeface="+mj-cs"/>
              </a:rPr>
            </a:br>
            <a:r>
              <a:rPr kumimoji="0" lang="ru-RU" sz="1800" b="0" i="0" u="none" strike="noStrike" kern="1200" cap="none" spc="0" normalizeH="0" baseline="0" noProof="0" dirty="0" smtClean="0">
                <a:ln>
                  <a:noFill/>
                </a:ln>
                <a:solidFill>
                  <a:srgbClr val="FF6600"/>
                </a:solidFill>
                <a:effectLst/>
                <a:uLnTx/>
                <a:uFillTx/>
                <a:latin typeface="+mj-lt"/>
                <a:ea typeface="+mj-ea"/>
                <a:cs typeface="+mj-cs"/>
              </a:rPr>
              <a:t/>
            </a:r>
            <a:br>
              <a:rPr kumimoji="0" lang="ru-RU" sz="1800" b="0" i="0" u="none" strike="noStrike" kern="1200" cap="none" spc="0" normalizeH="0" baseline="0" noProof="0" dirty="0" smtClean="0">
                <a:ln>
                  <a:noFill/>
                </a:ln>
                <a:solidFill>
                  <a:srgbClr val="FF6600"/>
                </a:solidFill>
                <a:effectLst/>
                <a:uLnTx/>
                <a:uFillTx/>
                <a:latin typeface="+mj-lt"/>
                <a:ea typeface="+mj-ea"/>
                <a:cs typeface="+mj-cs"/>
              </a:rPr>
            </a:br>
            <a:r>
              <a:rPr kumimoji="0" lang="ru-RU" sz="1800" b="0" i="0" u="none" strike="noStrike" kern="1200" cap="none" spc="0" normalizeH="0" baseline="0" noProof="0" dirty="0" smtClean="0">
                <a:ln>
                  <a:noFill/>
                </a:ln>
                <a:solidFill>
                  <a:srgbClr val="FF6600"/>
                </a:solidFill>
                <a:effectLst/>
                <a:uLnTx/>
                <a:uFillTx/>
                <a:latin typeface="+mj-lt"/>
                <a:ea typeface="+mj-ea"/>
                <a:cs typeface="+mj-cs"/>
              </a:rPr>
              <a:t/>
            </a:r>
            <a:br>
              <a:rPr kumimoji="0" lang="ru-RU" sz="1800" b="0" i="0" u="none" strike="noStrike" kern="1200" cap="none" spc="0" normalizeH="0" baseline="0" noProof="0" dirty="0" smtClean="0">
                <a:ln>
                  <a:noFill/>
                </a:ln>
                <a:solidFill>
                  <a:srgbClr val="FF6600"/>
                </a:solidFill>
                <a:effectLst/>
                <a:uLnTx/>
                <a:uFillTx/>
                <a:latin typeface="+mj-lt"/>
                <a:ea typeface="+mj-ea"/>
                <a:cs typeface="+mj-cs"/>
              </a:rPr>
            </a:br>
            <a:r>
              <a:rPr kumimoji="0" lang="ru-RU" sz="1800" b="0" i="0" u="none" strike="noStrike" kern="1200" cap="none" spc="0" normalizeH="0" baseline="0" noProof="0" dirty="0" smtClean="0">
                <a:ln>
                  <a:noFill/>
                </a:ln>
                <a:solidFill>
                  <a:srgbClr val="FF6600"/>
                </a:solidFill>
                <a:effectLst/>
                <a:uLnTx/>
                <a:uFillTx/>
                <a:latin typeface="+mj-lt"/>
                <a:ea typeface="+mj-ea"/>
                <a:cs typeface="+mj-cs"/>
              </a:rPr>
              <a:t/>
            </a:r>
            <a:br>
              <a:rPr kumimoji="0" lang="ru-RU" sz="1800" b="0" i="0" u="none" strike="noStrike" kern="1200" cap="none" spc="0" normalizeH="0" baseline="0" noProof="0" dirty="0" smtClean="0">
                <a:ln>
                  <a:noFill/>
                </a:ln>
                <a:solidFill>
                  <a:srgbClr val="FF6600"/>
                </a:solidFill>
                <a:effectLst/>
                <a:uLnTx/>
                <a:uFillTx/>
                <a:latin typeface="+mj-lt"/>
                <a:ea typeface="+mj-ea"/>
                <a:cs typeface="+mj-cs"/>
              </a:rPr>
            </a:br>
            <a:r>
              <a:rPr kumimoji="0" lang="ru-RU" sz="1800" b="0" i="0" u="none" strike="noStrike" kern="1200" cap="none" spc="0" normalizeH="0" baseline="0" noProof="0" dirty="0" smtClean="0">
                <a:ln>
                  <a:noFill/>
                </a:ln>
                <a:solidFill>
                  <a:srgbClr val="FF6600"/>
                </a:solidFill>
                <a:effectLst/>
                <a:uLnTx/>
                <a:uFillTx/>
                <a:latin typeface="+mj-lt"/>
                <a:ea typeface="+mj-ea"/>
                <a:cs typeface="+mj-cs"/>
              </a:rPr>
              <a:t/>
            </a:r>
            <a:br>
              <a:rPr kumimoji="0" lang="ru-RU" sz="1800" b="0" i="0" u="none" strike="noStrike" kern="1200" cap="none" spc="0" normalizeH="0" baseline="0" noProof="0" dirty="0" smtClean="0">
                <a:ln>
                  <a:noFill/>
                </a:ln>
                <a:solidFill>
                  <a:srgbClr val="FF6600"/>
                </a:solidFill>
                <a:effectLst/>
                <a:uLnTx/>
                <a:uFillTx/>
                <a:latin typeface="+mj-lt"/>
                <a:ea typeface="+mj-ea"/>
                <a:cs typeface="+mj-cs"/>
              </a:rPr>
            </a:br>
            <a:r>
              <a:rPr kumimoji="0" lang="ru-RU" sz="1800" b="0" i="0" u="none" strike="noStrike" kern="1200" cap="none" spc="0" normalizeH="0" baseline="0" noProof="0" dirty="0" smtClean="0">
                <a:ln>
                  <a:noFill/>
                </a:ln>
                <a:solidFill>
                  <a:srgbClr val="FF6600"/>
                </a:solidFill>
                <a:effectLst/>
                <a:uLnTx/>
                <a:uFillTx/>
                <a:latin typeface="+mj-lt"/>
                <a:ea typeface="+mj-ea"/>
                <a:cs typeface="+mj-cs"/>
              </a:rPr>
              <a:t>     </a:t>
            </a:r>
            <a:endParaRPr kumimoji="0" lang="ru-RU" sz="9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Times New Roman" panose="02020603050405020304" pitchFamily="18" charset="0"/>
            </a:endParaRPr>
          </a:p>
        </p:txBody>
      </p:sp>
      <p:sp>
        <p:nvSpPr>
          <p:cNvPr id="6" name="Прямоугольник 5"/>
          <p:cNvSpPr/>
          <p:nvPr/>
        </p:nvSpPr>
        <p:spPr>
          <a:xfrm>
            <a:off x="765438" y="3543029"/>
            <a:ext cx="7488832" cy="2677656"/>
          </a:xfrm>
          <a:prstGeom prst="rect">
            <a:avLst/>
          </a:prstGeom>
        </p:spPr>
        <p:txBody>
          <a:bodyPr wrap="square">
            <a:spAutoFit/>
          </a:bodyPr>
          <a:lstStyle/>
          <a:p>
            <a:r>
              <a:rPr lang="ru-RU" sz="2800" b="1" dirty="0">
                <a:solidFill>
                  <a:schemeClr val="accent5">
                    <a:lumMod val="50000"/>
                  </a:schemeClr>
                </a:solidFill>
                <a:latin typeface="Times New Roman" pitchFamily="18" charset="0"/>
                <a:cs typeface="Times New Roman" pitchFamily="18" charset="0"/>
              </a:rPr>
              <a:t>Педагоги, </a:t>
            </a:r>
            <a:r>
              <a:rPr lang="ru-RU" sz="2800" b="1" dirty="0" err="1">
                <a:solidFill>
                  <a:schemeClr val="accent5">
                    <a:lumMod val="50000"/>
                  </a:schemeClr>
                </a:solidFill>
                <a:latin typeface="Times New Roman" pitchFamily="18" charset="0"/>
                <a:cs typeface="Times New Roman" pitchFamily="18" charset="0"/>
              </a:rPr>
              <a:t>які</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вміють</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грати</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значно</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успішніше</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досягають</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бажаних</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результатів</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освітньої</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роботи</a:t>
            </a:r>
            <a:r>
              <a:rPr lang="ru-RU" sz="2800" b="1" dirty="0">
                <a:solidFill>
                  <a:schemeClr val="accent5">
                    <a:lumMod val="50000"/>
                  </a:schemeClr>
                </a:solidFill>
                <a:latin typeface="Times New Roman" pitchFamily="18" charset="0"/>
                <a:cs typeface="Times New Roman" pitchFamily="18" charset="0"/>
              </a:rPr>
              <a:t> з </a:t>
            </a:r>
            <a:r>
              <a:rPr lang="ru-RU" sz="2800" b="1" dirty="0" err="1">
                <a:solidFill>
                  <a:schemeClr val="accent5">
                    <a:lumMod val="50000"/>
                  </a:schemeClr>
                </a:solidFill>
                <a:latin typeface="Times New Roman" pitchFamily="18" charset="0"/>
                <a:cs typeface="Times New Roman" pitchFamily="18" charset="0"/>
              </a:rPr>
              <a:t>дітьми</a:t>
            </a:r>
            <a:r>
              <a:rPr lang="ru-RU" sz="2800" b="1" dirty="0">
                <a:solidFill>
                  <a:schemeClr val="accent5">
                    <a:lumMod val="50000"/>
                  </a:schemeClr>
                </a:solidFill>
                <a:latin typeface="Times New Roman" pitchFamily="18" charset="0"/>
                <a:cs typeface="Times New Roman" pitchFamily="18" charset="0"/>
              </a:rPr>
              <a:t>. А </a:t>
            </a:r>
            <a:r>
              <a:rPr lang="ru-RU" sz="2800" b="1" dirty="0" err="1">
                <a:solidFill>
                  <a:schemeClr val="accent5">
                    <a:lumMod val="50000"/>
                  </a:schemeClr>
                </a:solidFill>
                <a:latin typeface="Times New Roman" pitchFamily="18" charset="0"/>
                <a:cs typeface="Times New Roman" pitchFamily="18" charset="0"/>
              </a:rPr>
              <a:t>діти</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мають</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зазвичай</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піднесений</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настрій</a:t>
            </a:r>
            <a:r>
              <a:rPr lang="ru-RU" sz="2800" b="1" dirty="0">
                <a:solidFill>
                  <a:schemeClr val="accent5">
                    <a:lumMod val="50000"/>
                  </a:schemeClr>
                </a:solidFill>
                <a:latin typeface="Times New Roman" pitchFamily="18" charset="0"/>
                <a:cs typeface="Times New Roman" pitchFamily="18" charset="0"/>
              </a:rPr>
              <a:t>, у них </a:t>
            </a:r>
            <a:r>
              <a:rPr lang="ru-RU" sz="2800" b="1" dirty="0" err="1">
                <a:solidFill>
                  <a:schemeClr val="accent5">
                    <a:lumMod val="50000"/>
                  </a:schemeClr>
                </a:solidFill>
                <a:latin typeface="Times New Roman" pitchFamily="18" charset="0"/>
                <a:cs typeface="Times New Roman" pitchFamily="18" charset="0"/>
              </a:rPr>
              <a:t>виникає</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менше</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труднощів</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під</a:t>
            </a:r>
            <a:r>
              <a:rPr lang="ru-RU" sz="2800" b="1" dirty="0">
                <a:solidFill>
                  <a:schemeClr val="accent5">
                    <a:lumMod val="50000"/>
                  </a:schemeClr>
                </a:solidFill>
                <a:latin typeface="Times New Roman" pitchFamily="18" charset="0"/>
                <a:cs typeface="Times New Roman" pitchFamily="18" charset="0"/>
              </a:rPr>
              <a:t> час </a:t>
            </a:r>
            <a:r>
              <a:rPr lang="ru-RU" sz="2800" b="1" dirty="0" err="1">
                <a:solidFill>
                  <a:schemeClr val="accent5">
                    <a:lumMod val="50000"/>
                  </a:schemeClr>
                </a:solidFill>
                <a:latin typeface="Times New Roman" pitchFamily="18" charset="0"/>
                <a:cs typeface="Times New Roman" pitchFamily="18" charset="0"/>
              </a:rPr>
              <a:t>взаємодії</a:t>
            </a:r>
            <a:r>
              <a:rPr lang="ru-RU" sz="2800" b="1" dirty="0">
                <a:solidFill>
                  <a:schemeClr val="accent5">
                    <a:lumMod val="50000"/>
                  </a:schemeClr>
                </a:solidFill>
                <a:latin typeface="Times New Roman" pitchFamily="18" charset="0"/>
                <a:cs typeface="Times New Roman" pitchFamily="18" charset="0"/>
              </a:rPr>
              <a:t> як з </a:t>
            </a:r>
            <a:r>
              <a:rPr lang="ru-RU" sz="2800" b="1" dirty="0" err="1">
                <a:solidFill>
                  <a:schemeClr val="accent5">
                    <a:lumMod val="50000"/>
                  </a:schemeClr>
                </a:solidFill>
                <a:latin typeface="Times New Roman" pitchFamily="18" charset="0"/>
                <a:cs typeface="Times New Roman" pitchFamily="18" charset="0"/>
              </a:rPr>
              <a:t>однолітками</a:t>
            </a:r>
            <a:r>
              <a:rPr lang="ru-RU" sz="2800" b="1" dirty="0">
                <a:solidFill>
                  <a:schemeClr val="accent5">
                    <a:lumMod val="50000"/>
                  </a:schemeClr>
                </a:solidFill>
                <a:latin typeface="Times New Roman" pitchFamily="18" charset="0"/>
                <a:cs typeface="Times New Roman" pitchFamily="18" charset="0"/>
              </a:rPr>
              <a:t>, так і </a:t>
            </a:r>
            <a:r>
              <a:rPr lang="ru-RU" sz="2800" b="1" dirty="0" err="1" smtClean="0">
                <a:solidFill>
                  <a:schemeClr val="accent5">
                    <a:lumMod val="50000"/>
                  </a:schemeClr>
                </a:solidFill>
                <a:latin typeface="Times New Roman" pitchFamily="18" charset="0"/>
                <a:cs typeface="Times New Roman" pitchFamily="18" charset="0"/>
              </a:rPr>
              <a:t>дорослими</a:t>
            </a:r>
            <a:endParaRPr lang="ru-RU" sz="2800" b="1"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000467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afterEffect">
                                  <p:stCondLst>
                                    <p:cond delay="0"/>
                                  </p:stCondLst>
                                  <p:childTnLst>
                                    <p:anim calcmode="lin" valueType="num">
                                      <p:cBhvr>
                                        <p:cTn id="6" dur="2000"/>
                                        <p:tgtEl>
                                          <p:spTgt spid="2"/>
                                        </p:tgtEl>
                                        <p:attrNameLst>
                                          <p:attrName>ppt_w</p:attrName>
                                        </p:attrNameLst>
                                      </p:cBhvr>
                                      <p:tavLst>
                                        <p:tav tm="0">
                                          <p:val>
                                            <p:strVal val="ppt_w"/>
                                          </p:val>
                                        </p:tav>
                                        <p:tav tm="100000">
                                          <p:val>
                                            <p:fltVal val="0"/>
                                          </p:val>
                                        </p:tav>
                                      </p:tavLst>
                                    </p:anim>
                                    <p:anim calcmode="lin" valueType="num">
                                      <p:cBhvr>
                                        <p:cTn id="7" dur="2000"/>
                                        <p:tgtEl>
                                          <p:spTgt spid="2"/>
                                        </p:tgtEl>
                                        <p:attrNameLst>
                                          <p:attrName>ppt_h</p:attrName>
                                        </p:attrNameLst>
                                      </p:cBhvr>
                                      <p:tavLst>
                                        <p:tav tm="0">
                                          <p:val>
                                            <p:strVal val="ppt_h"/>
                                          </p:val>
                                        </p:tav>
                                        <p:tav tm="100000">
                                          <p:val>
                                            <p:fltVal val="0"/>
                                          </p:val>
                                        </p:tav>
                                      </p:tavLst>
                                    </p:anim>
                                    <p:anim calcmode="lin" valueType="num">
                                      <p:cBhvr>
                                        <p:cTn id="8" dur="2000"/>
                                        <p:tgtEl>
                                          <p:spTgt spid="2"/>
                                        </p:tgtEl>
                                        <p:attrNameLst>
                                          <p:attrName>style.rotation</p:attrName>
                                        </p:attrNameLst>
                                      </p:cBhvr>
                                      <p:tavLst>
                                        <p:tav tm="0">
                                          <p:val>
                                            <p:fltVal val="0"/>
                                          </p:val>
                                        </p:tav>
                                        <p:tav tm="100000">
                                          <p:val>
                                            <p:fltVal val="90"/>
                                          </p:val>
                                        </p:tav>
                                      </p:tavLst>
                                    </p:anim>
                                    <p:animEffect transition="out" filter="fade">
                                      <p:cBhvr>
                                        <p:cTn id="9" dur="2000"/>
                                        <p:tgtEl>
                                          <p:spTgt spid="2"/>
                                        </p:tgtEl>
                                      </p:cBhvr>
                                    </p:animEffect>
                                    <p:set>
                                      <p:cBhvr>
                                        <p:cTn id="10" dur="1" fill="hold">
                                          <p:stCondLst>
                                            <p:cond delay="1999"/>
                                          </p:stCondLst>
                                        </p:cTn>
                                        <p:tgtEl>
                                          <p:spTgt spid="2"/>
                                        </p:tgtEl>
                                        <p:attrNameLst>
                                          <p:attrName>style.visibility</p:attrName>
                                        </p:attrNameLst>
                                      </p:cBhvr>
                                      <p:to>
                                        <p:strVal val="hidden"/>
                                      </p:to>
                                    </p:set>
                                  </p:childTnLst>
                                </p:cTn>
                              </p:par>
                            </p:childTnLst>
                          </p:cTn>
                        </p:par>
                        <p:par>
                          <p:cTn id="11" fill="hold">
                            <p:stCondLst>
                              <p:cond delay="2000"/>
                            </p:stCondLst>
                            <p:childTnLst>
                              <p:par>
                                <p:cTn id="12" presetID="31" presetClass="exit" presetSubtype="0" fill="hold" grpId="0" nodeType="afterEffect">
                                  <p:stCondLst>
                                    <p:cond delay="0"/>
                                  </p:stCondLst>
                                  <p:childTnLst>
                                    <p:anim calcmode="lin" valueType="num">
                                      <p:cBhvr>
                                        <p:cTn id="13" dur="2000"/>
                                        <p:tgtEl>
                                          <p:spTgt spid="3"/>
                                        </p:tgtEl>
                                        <p:attrNameLst>
                                          <p:attrName>ppt_w</p:attrName>
                                        </p:attrNameLst>
                                      </p:cBhvr>
                                      <p:tavLst>
                                        <p:tav tm="0">
                                          <p:val>
                                            <p:strVal val="ppt_w"/>
                                          </p:val>
                                        </p:tav>
                                        <p:tav tm="100000">
                                          <p:val>
                                            <p:fltVal val="0"/>
                                          </p:val>
                                        </p:tav>
                                      </p:tavLst>
                                    </p:anim>
                                    <p:anim calcmode="lin" valueType="num">
                                      <p:cBhvr>
                                        <p:cTn id="14" dur="2000"/>
                                        <p:tgtEl>
                                          <p:spTgt spid="3"/>
                                        </p:tgtEl>
                                        <p:attrNameLst>
                                          <p:attrName>ppt_h</p:attrName>
                                        </p:attrNameLst>
                                      </p:cBhvr>
                                      <p:tavLst>
                                        <p:tav tm="0">
                                          <p:val>
                                            <p:strVal val="ppt_h"/>
                                          </p:val>
                                        </p:tav>
                                        <p:tav tm="100000">
                                          <p:val>
                                            <p:fltVal val="0"/>
                                          </p:val>
                                        </p:tav>
                                      </p:tavLst>
                                    </p:anim>
                                    <p:anim calcmode="lin" valueType="num">
                                      <p:cBhvr>
                                        <p:cTn id="15" dur="2000"/>
                                        <p:tgtEl>
                                          <p:spTgt spid="3"/>
                                        </p:tgtEl>
                                        <p:attrNameLst>
                                          <p:attrName>style.rotation</p:attrName>
                                        </p:attrNameLst>
                                      </p:cBhvr>
                                      <p:tavLst>
                                        <p:tav tm="0">
                                          <p:val>
                                            <p:fltVal val="0"/>
                                          </p:val>
                                        </p:tav>
                                        <p:tav tm="100000">
                                          <p:val>
                                            <p:fltVal val="90"/>
                                          </p:val>
                                        </p:tav>
                                      </p:tavLst>
                                    </p:anim>
                                    <p:animEffect transition="out" filter="fade">
                                      <p:cBhvr>
                                        <p:cTn id="16" dur="2000"/>
                                        <p:tgtEl>
                                          <p:spTgt spid="3"/>
                                        </p:tgtEl>
                                      </p:cBhvr>
                                    </p:animEffect>
                                    <p:set>
                                      <p:cBhvr>
                                        <p:cTn id="17" dur="1" fill="hold">
                                          <p:stCondLst>
                                            <p:cond delay="1999"/>
                                          </p:stCondLst>
                                        </p:cTn>
                                        <p:tgtEl>
                                          <p:spTgt spid="3"/>
                                        </p:tgtEl>
                                        <p:attrNameLst>
                                          <p:attrName>style.visibility</p:attrName>
                                        </p:attrNameLst>
                                      </p:cBhvr>
                                      <p:to>
                                        <p:strVal val="hidden"/>
                                      </p:to>
                                    </p:set>
                                  </p:childTnLst>
                                </p:cTn>
                              </p:par>
                            </p:childTnLst>
                          </p:cTn>
                        </p:par>
                        <p:par>
                          <p:cTn id="18" fill="hold">
                            <p:stCondLst>
                              <p:cond delay="4000"/>
                            </p:stCondLst>
                            <p:childTnLst>
                              <p:par>
                                <p:cTn id="19" presetID="31" presetClass="exit" presetSubtype="0" fill="hold" grpId="0" nodeType="afterEffect">
                                  <p:stCondLst>
                                    <p:cond delay="0"/>
                                  </p:stCondLst>
                                  <p:childTnLst>
                                    <p:anim calcmode="lin" valueType="num">
                                      <p:cBhvr>
                                        <p:cTn id="20" dur="2000"/>
                                        <p:tgtEl>
                                          <p:spTgt spid="5"/>
                                        </p:tgtEl>
                                        <p:attrNameLst>
                                          <p:attrName>ppt_w</p:attrName>
                                        </p:attrNameLst>
                                      </p:cBhvr>
                                      <p:tavLst>
                                        <p:tav tm="0">
                                          <p:val>
                                            <p:strVal val="ppt_w"/>
                                          </p:val>
                                        </p:tav>
                                        <p:tav tm="100000">
                                          <p:val>
                                            <p:fltVal val="0"/>
                                          </p:val>
                                        </p:tav>
                                      </p:tavLst>
                                    </p:anim>
                                    <p:anim calcmode="lin" valueType="num">
                                      <p:cBhvr>
                                        <p:cTn id="21" dur="2000"/>
                                        <p:tgtEl>
                                          <p:spTgt spid="5"/>
                                        </p:tgtEl>
                                        <p:attrNameLst>
                                          <p:attrName>ppt_h</p:attrName>
                                        </p:attrNameLst>
                                      </p:cBhvr>
                                      <p:tavLst>
                                        <p:tav tm="0">
                                          <p:val>
                                            <p:strVal val="ppt_h"/>
                                          </p:val>
                                        </p:tav>
                                        <p:tav tm="100000">
                                          <p:val>
                                            <p:fltVal val="0"/>
                                          </p:val>
                                        </p:tav>
                                      </p:tavLst>
                                    </p:anim>
                                    <p:anim calcmode="lin" valueType="num">
                                      <p:cBhvr>
                                        <p:cTn id="22" dur="2000"/>
                                        <p:tgtEl>
                                          <p:spTgt spid="5"/>
                                        </p:tgtEl>
                                        <p:attrNameLst>
                                          <p:attrName>style.rotation</p:attrName>
                                        </p:attrNameLst>
                                      </p:cBhvr>
                                      <p:tavLst>
                                        <p:tav tm="0">
                                          <p:val>
                                            <p:fltVal val="0"/>
                                          </p:val>
                                        </p:tav>
                                        <p:tav tm="100000">
                                          <p:val>
                                            <p:fltVal val="90"/>
                                          </p:val>
                                        </p:tav>
                                      </p:tavLst>
                                    </p:anim>
                                    <p:animEffect transition="out" filter="fade">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980728"/>
            <a:ext cx="7920880" cy="4585871"/>
          </a:xfrm>
          <a:prstGeom prst="rect">
            <a:avLst/>
          </a:prstGeom>
        </p:spPr>
        <p:txBody>
          <a:bodyPr wrap="square">
            <a:spAutoFit/>
          </a:bodyPr>
          <a:lstStyle/>
          <a:p>
            <a:r>
              <a:rPr lang="ru-RU" sz="2800" b="1" dirty="0" err="1">
                <a:solidFill>
                  <a:schemeClr val="accent5">
                    <a:lumMod val="50000"/>
                  </a:schemeClr>
                </a:solidFill>
                <a:latin typeface="Times New Roman" pitchFamily="18" charset="0"/>
                <a:cs typeface="Times New Roman" pitchFamily="18" charset="0"/>
              </a:rPr>
              <a:t>Використана</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література</a:t>
            </a:r>
            <a:r>
              <a:rPr lang="ru-RU" sz="2800" b="1" dirty="0">
                <a:solidFill>
                  <a:schemeClr val="accent5">
                    <a:lumMod val="50000"/>
                  </a:schemeClr>
                </a:solidFill>
                <a:latin typeface="Times New Roman" pitchFamily="18" charset="0"/>
                <a:cs typeface="Times New Roman" pitchFamily="18" charset="0"/>
              </a:rPr>
              <a:t>:</a:t>
            </a:r>
          </a:p>
          <a:p>
            <a:endParaRPr lang="ru-RU" sz="2400" b="1" dirty="0" smtClean="0">
              <a:solidFill>
                <a:schemeClr val="accent5">
                  <a:lumMod val="50000"/>
                </a:schemeClr>
              </a:solidFill>
              <a:latin typeface="Times New Roman" pitchFamily="18" charset="0"/>
              <a:cs typeface="Times New Roman" pitchFamily="18" charset="0"/>
            </a:endParaRPr>
          </a:p>
          <a:p>
            <a:r>
              <a:rPr lang="ru-RU" sz="2400" b="1" dirty="0" smtClean="0">
                <a:solidFill>
                  <a:schemeClr val="accent5">
                    <a:lumMod val="50000"/>
                  </a:schemeClr>
                </a:solidFill>
                <a:latin typeface="Times New Roman" pitchFamily="18" charset="0"/>
                <a:cs typeface="Times New Roman" pitchFamily="18" charset="0"/>
              </a:rPr>
              <a:t>1</a:t>
            </a:r>
            <a:r>
              <a:rPr lang="ru-RU" sz="2400" b="1" dirty="0">
                <a:solidFill>
                  <a:schemeClr val="accent5">
                    <a:lumMod val="50000"/>
                  </a:schemeClr>
                </a:solidFill>
                <a:latin typeface="Times New Roman" pitchFamily="18" charset="0"/>
                <a:cs typeface="Times New Roman" pitchFamily="18" charset="0"/>
              </a:rPr>
              <a:t>.	</a:t>
            </a:r>
            <a:r>
              <a:rPr lang="ru-RU" sz="2400" b="1" dirty="0" err="1">
                <a:solidFill>
                  <a:schemeClr val="accent5">
                    <a:lumMod val="50000"/>
                  </a:schemeClr>
                </a:solidFill>
                <a:latin typeface="Times New Roman" pitchFamily="18" charset="0"/>
                <a:cs typeface="Times New Roman" pitchFamily="18" charset="0"/>
              </a:rPr>
              <a:t>Базовий</a:t>
            </a:r>
            <a:r>
              <a:rPr lang="ru-RU" sz="2400" b="1" dirty="0">
                <a:solidFill>
                  <a:schemeClr val="accent5">
                    <a:lumMod val="50000"/>
                  </a:schemeClr>
                </a:solidFill>
                <a:latin typeface="Times New Roman" pitchFamily="18" charset="0"/>
                <a:cs typeface="Times New Roman" pitchFamily="18" charset="0"/>
              </a:rPr>
              <a:t> компонент </a:t>
            </a:r>
            <a:r>
              <a:rPr lang="ru-RU" sz="2400" b="1" dirty="0" err="1">
                <a:solidFill>
                  <a:schemeClr val="accent5">
                    <a:lumMod val="50000"/>
                  </a:schemeClr>
                </a:solidFill>
                <a:latin typeface="Times New Roman" pitchFamily="18" charset="0"/>
                <a:cs typeface="Times New Roman" pitchFamily="18" charset="0"/>
              </a:rPr>
              <a:t>дошкільної</a:t>
            </a:r>
            <a:r>
              <a:rPr lang="ru-RU" sz="2400" b="1" dirty="0">
                <a:solidFill>
                  <a:schemeClr val="accent5">
                    <a:lumMod val="50000"/>
                  </a:schemeClr>
                </a:solidFill>
                <a:latin typeface="Times New Roman" pitchFamily="18" charset="0"/>
                <a:cs typeface="Times New Roman" pitchFamily="18" charset="0"/>
              </a:rPr>
              <a:t> </a:t>
            </a:r>
            <a:r>
              <a:rPr lang="ru-RU" sz="2400" b="1" dirty="0" err="1">
                <a:solidFill>
                  <a:schemeClr val="accent5">
                    <a:lumMod val="50000"/>
                  </a:schemeClr>
                </a:solidFill>
                <a:latin typeface="Times New Roman" pitchFamily="18" charset="0"/>
                <a:cs typeface="Times New Roman" pitchFamily="18" charset="0"/>
              </a:rPr>
              <a:t>освіти</a:t>
            </a:r>
            <a:r>
              <a:rPr lang="ru-RU" sz="2400" b="1" dirty="0">
                <a:solidFill>
                  <a:schemeClr val="accent5">
                    <a:lumMod val="50000"/>
                  </a:schemeClr>
                </a:solidFill>
                <a:latin typeface="Times New Roman" pitchFamily="18" charset="0"/>
                <a:cs typeface="Times New Roman" pitchFamily="18" charset="0"/>
              </a:rPr>
              <a:t>  в </a:t>
            </a:r>
            <a:r>
              <a:rPr lang="ru-RU" sz="2400" b="1" dirty="0" err="1">
                <a:solidFill>
                  <a:schemeClr val="accent5">
                    <a:lumMod val="50000"/>
                  </a:schemeClr>
                </a:solidFill>
                <a:latin typeface="Times New Roman" pitchFamily="18" charset="0"/>
                <a:cs typeface="Times New Roman" pitchFamily="18" charset="0"/>
              </a:rPr>
              <a:t>Україні</a:t>
            </a:r>
            <a:r>
              <a:rPr lang="ru-RU" sz="2400" b="1" dirty="0">
                <a:solidFill>
                  <a:schemeClr val="accent5">
                    <a:lumMod val="50000"/>
                  </a:schemeClr>
                </a:solidFill>
                <a:latin typeface="Times New Roman" pitchFamily="18" charset="0"/>
                <a:cs typeface="Times New Roman" pitchFamily="18" charset="0"/>
              </a:rPr>
              <a:t> нова </a:t>
            </a:r>
            <a:r>
              <a:rPr lang="ru-RU" sz="2400" b="1" dirty="0" err="1">
                <a:solidFill>
                  <a:schemeClr val="accent5">
                    <a:lumMod val="50000"/>
                  </a:schemeClr>
                </a:solidFill>
                <a:latin typeface="Times New Roman" pitchFamily="18" charset="0"/>
                <a:cs typeface="Times New Roman" pitchFamily="18" charset="0"/>
              </a:rPr>
              <a:t>редакція</a:t>
            </a:r>
            <a:r>
              <a:rPr lang="ru-RU" sz="2400" b="1" dirty="0">
                <a:solidFill>
                  <a:schemeClr val="accent5">
                    <a:lumMod val="50000"/>
                  </a:schemeClr>
                </a:solidFill>
                <a:latin typeface="Times New Roman" pitchFamily="18" charset="0"/>
                <a:cs typeface="Times New Roman" pitchFamily="18" charset="0"/>
              </a:rPr>
              <a:t>, наказ МОН № 33 </a:t>
            </a:r>
            <a:r>
              <a:rPr lang="ru-RU" sz="2400" b="1" dirty="0" err="1">
                <a:solidFill>
                  <a:schemeClr val="accent5">
                    <a:lumMod val="50000"/>
                  </a:schemeClr>
                </a:solidFill>
                <a:latin typeface="Times New Roman" pitchFamily="18" charset="0"/>
                <a:cs typeface="Times New Roman" pitchFamily="18" charset="0"/>
              </a:rPr>
              <a:t>від</a:t>
            </a:r>
            <a:r>
              <a:rPr lang="ru-RU" sz="2400" b="1" dirty="0">
                <a:solidFill>
                  <a:schemeClr val="accent5">
                    <a:lumMod val="50000"/>
                  </a:schemeClr>
                </a:solidFill>
                <a:latin typeface="Times New Roman" pitchFamily="18" charset="0"/>
                <a:cs typeface="Times New Roman" pitchFamily="18" charset="0"/>
              </a:rPr>
              <a:t> 12.01.2021 р.</a:t>
            </a:r>
          </a:p>
          <a:p>
            <a:endParaRPr lang="ru-RU" sz="2400" b="1" dirty="0" smtClean="0">
              <a:solidFill>
                <a:schemeClr val="accent5">
                  <a:lumMod val="50000"/>
                </a:schemeClr>
              </a:solidFill>
              <a:latin typeface="Times New Roman" pitchFamily="18" charset="0"/>
              <a:cs typeface="Times New Roman" pitchFamily="18" charset="0"/>
            </a:endParaRPr>
          </a:p>
          <a:p>
            <a:r>
              <a:rPr lang="ru-RU" sz="2400" b="1" dirty="0" smtClean="0">
                <a:solidFill>
                  <a:schemeClr val="accent5">
                    <a:lumMod val="50000"/>
                  </a:schemeClr>
                </a:solidFill>
                <a:latin typeface="Times New Roman" pitchFamily="18" charset="0"/>
                <a:cs typeface="Times New Roman" pitchFamily="18" charset="0"/>
              </a:rPr>
              <a:t>2</a:t>
            </a:r>
            <a:r>
              <a:rPr lang="ru-RU" sz="2400" b="1" dirty="0">
                <a:solidFill>
                  <a:schemeClr val="accent5">
                    <a:lumMod val="50000"/>
                  </a:schemeClr>
                </a:solidFill>
                <a:latin typeface="Times New Roman" pitchFamily="18" charset="0"/>
                <a:cs typeface="Times New Roman" pitchFamily="18" charset="0"/>
              </a:rPr>
              <a:t>.	</a:t>
            </a:r>
            <a:r>
              <a:rPr lang="ru-RU" sz="2400" b="1" dirty="0" err="1">
                <a:solidFill>
                  <a:schemeClr val="accent5">
                    <a:lumMod val="50000"/>
                  </a:schemeClr>
                </a:solidFill>
                <a:latin typeface="Times New Roman" pitchFamily="18" charset="0"/>
                <a:cs typeface="Times New Roman" pitchFamily="18" charset="0"/>
              </a:rPr>
              <a:t>Державний</a:t>
            </a:r>
            <a:r>
              <a:rPr lang="ru-RU" sz="2400" b="1" dirty="0">
                <a:solidFill>
                  <a:schemeClr val="accent5">
                    <a:lumMod val="50000"/>
                  </a:schemeClr>
                </a:solidFill>
                <a:latin typeface="Times New Roman" pitchFamily="18" charset="0"/>
                <a:cs typeface="Times New Roman" pitchFamily="18" charset="0"/>
              </a:rPr>
              <a:t> стандарт </a:t>
            </a:r>
            <a:r>
              <a:rPr lang="ru-RU" sz="2400" b="1" dirty="0" err="1">
                <a:solidFill>
                  <a:schemeClr val="accent5">
                    <a:lumMod val="50000"/>
                  </a:schemeClr>
                </a:solidFill>
                <a:latin typeface="Times New Roman" pitchFamily="18" charset="0"/>
                <a:cs typeface="Times New Roman" pitchFamily="18" charset="0"/>
              </a:rPr>
              <a:t>дошкільної</a:t>
            </a:r>
            <a:r>
              <a:rPr lang="ru-RU" sz="2400" b="1" dirty="0">
                <a:solidFill>
                  <a:schemeClr val="accent5">
                    <a:lumMod val="50000"/>
                  </a:schemeClr>
                </a:solidFill>
                <a:latin typeface="Times New Roman" pitchFamily="18" charset="0"/>
                <a:cs typeface="Times New Roman" pitchFamily="18" charset="0"/>
              </a:rPr>
              <a:t> </a:t>
            </a:r>
            <a:r>
              <a:rPr lang="ru-RU" sz="2400" b="1" dirty="0" err="1">
                <a:solidFill>
                  <a:schemeClr val="accent5">
                    <a:lumMod val="50000"/>
                  </a:schemeClr>
                </a:solidFill>
                <a:latin typeface="Times New Roman" pitchFamily="18" charset="0"/>
                <a:cs typeface="Times New Roman" pitchFamily="18" charset="0"/>
              </a:rPr>
              <a:t>освіти</a:t>
            </a:r>
            <a:r>
              <a:rPr lang="ru-RU" sz="2400" b="1" dirty="0">
                <a:solidFill>
                  <a:schemeClr val="accent5">
                    <a:lumMod val="50000"/>
                  </a:schemeClr>
                </a:solidFill>
                <a:latin typeface="Times New Roman" pitchFamily="18" charset="0"/>
                <a:cs typeface="Times New Roman" pitchFamily="18" charset="0"/>
              </a:rPr>
              <a:t>: </a:t>
            </a:r>
            <a:r>
              <a:rPr lang="ru-RU" sz="2400" b="1" dirty="0" err="1">
                <a:solidFill>
                  <a:schemeClr val="accent5">
                    <a:lumMod val="50000"/>
                  </a:schemeClr>
                </a:solidFill>
                <a:latin typeface="Times New Roman" pitchFamily="18" charset="0"/>
                <a:cs typeface="Times New Roman" pitchFamily="18" charset="0"/>
              </a:rPr>
              <a:t>особливості</a:t>
            </a:r>
            <a:r>
              <a:rPr lang="ru-RU" sz="2400" b="1" dirty="0">
                <a:solidFill>
                  <a:schemeClr val="accent5">
                    <a:lumMod val="50000"/>
                  </a:schemeClr>
                </a:solidFill>
                <a:latin typeface="Times New Roman" pitchFamily="18" charset="0"/>
                <a:cs typeface="Times New Roman" pitchFamily="18" charset="0"/>
              </a:rPr>
              <a:t> </a:t>
            </a:r>
            <a:r>
              <a:rPr lang="ru-RU" sz="2400" b="1" dirty="0" err="1">
                <a:solidFill>
                  <a:schemeClr val="accent5">
                    <a:lumMod val="50000"/>
                  </a:schemeClr>
                </a:solidFill>
                <a:latin typeface="Times New Roman" pitchFamily="18" charset="0"/>
                <a:cs typeface="Times New Roman" pitchFamily="18" charset="0"/>
              </a:rPr>
              <a:t>впровадження</a:t>
            </a:r>
            <a:r>
              <a:rPr lang="ru-RU" sz="2400" b="1" dirty="0">
                <a:solidFill>
                  <a:schemeClr val="accent5">
                    <a:lumMod val="50000"/>
                  </a:schemeClr>
                </a:solidFill>
                <a:latin typeface="Times New Roman" pitchFamily="18" charset="0"/>
                <a:cs typeface="Times New Roman" pitchFamily="18" charset="0"/>
              </a:rPr>
              <a:t> /</a:t>
            </a:r>
            <a:r>
              <a:rPr lang="ru-RU" sz="2400" b="1" dirty="0" err="1">
                <a:solidFill>
                  <a:schemeClr val="accent5">
                    <a:lumMod val="50000"/>
                  </a:schemeClr>
                </a:solidFill>
                <a:latin typeface="Times New Roman" pitchFamily="18" charset="0"/>
                <a:cs typeface="Times New Roman" pitchFamily="18" charset="0"/>
              </a:rPr>
              <a:t>Упоряд</a:t>
            </a:r>
            <a:r>
              <a:rPr lang="ru-RU" sz="2400" b="1" dirty="0">
                <a:solidFill>
                  <a:schemeClr val="accent5">
                    <a:lumMod val="50000"/>
                  </a:schemeClr>
                </a:solidFill>
                <a:latin typeface="Times New Roman" pitchFamily="18" charset="0"/>
                <a:cs typeface="Times New Roman" pitchFamily="18" charset="0"/>
              </a:rPr>
              <a:t>.: </a:t>
            </a:r>
            <a:r>
              <a:rPr lang="ru-RU" sz="2400" b="1" dirty="0" err="1">
                <a:solidFill>
                  <a:schemeClr val="accent5">
                    <a:lumMod val="50000"/>
                  </a:schemeClr>
                </a:solidFill>
                <a:latin typeface="Times New Roman" pitchFamily="18" charset="0"/>
                <a:cs typeface="Times New Roman" pitchFamily="18" charset="0"/>
              </a:rPr>
              <a:t>О.Г.Косенчук</a:t>
            </a:r>
            <a:r>
              <a:rPr lang="ru-RU" sz="2400" b="1" dirty="0">
                <a:solidFill>
                  <a:schemeClr val="accent5">
                    <a:lumMod val="50000"/>
                  </a:schemeClr>
                </a:solidFill>
                <a:latin typeface="Times New Roman" pitchFamily="18" charset="0"/>
                <a:cs typeface="Times New Roman" pitchFamily="18" charset="0"/>
              </a:rPr>
              <a:t>, І.М .Новик, </a:t>
            </a:r>
            <a:r>
              <a:rPr lang="ru-RU" sz="2400" b="1" dirty="0" err="1">
                <a:solidFill>
                  <a:schemeClr val="accent5">
                    <a:lumMod val="50000"/>
                  </a:schemeClr>
                </a:solidFill>
                <a:latin typeface="Times New Roman" pitchFamily="18" charset="0"/>
                <a:cs typeface="Times New Roman" pitchFamily="18" charset="0"/>
              </a:rPr>
              <a:t>О.А.Венгловсська</a:t>
            </a:r>
            <a:r>
              <a:rPr lang="ru-RU" sz="2400" b="1" dirty="0">
                <a:solidFill>
                  <a:schemeClr val="accent5">
                    <a:lumMod val="50000"/>
                  </a:schemeClr>
                </a:solidFill>
                <a:latin typeface="Times New Roman" pitchFamily="18" charset="0"/>
                <a:cs typeface="Times New Roman" pitchFamily="18" charset="0"/>
              </a:rPr>
              <a:t>, </a:t>
            </a:r>
            <a:r>
              <a:rPr lang="ru-RU" sz="2400" b="1" dirty="0" err="1">
                <a:solidFill>
                  <a:schemeClr val="accent5">
                    <a:lumMod val="50000"/>
                  </a:schemeClr>
                </a:solidFill>
                <a:latin typeface="Times New Roman" pitchFamily="18" charset="0"/>
                <a:cs typeface="Times New Roman" pitchFamily="18" charset="0"/>
              </a:rPr>
              <a:t>Л.В.Куземко</a:t>
            </a:r>
            <a:r>
              <a:rPr lang="ru-RU" sz="2400" b="1" dirty="0">
                <a:solidFill>
                  <a:schemeClr val="accent5">
                    <a:lumMod val="50000"/>
                  </a:schemeClr>
                </a:solidFill>
                <a:latin typeface="Times New Roman" pitchFamily="18" charset="0"/>
                <a:cs typeface="Times New Roman" pitchFamily="18" charset="0"/>
              </a:rPr>
              <a:t>, - </a:t>
            </a:r>
            <a:r>
              <a:rPr lang="ru-RU" sz="2400" b="1" dirty="0" err="1">
                <a:solidFill>
                  <a:schemeClr val="accent5">
                    <a:lumMod val="50000"/>
                  </a:schemeClr>
                </a:solidFill>
                <a:latin typeface="Times New Roman" pitchFamily="18" charset="0"/>
                <a:cs typeface="Times New Roman" pitchFamily="18" charset="0"/>
              </a:rPr>
              <a:t>Харків</a:t>
            </a:r>
            <a:r>
              <a:rPr lang="ru-RU" sz="2400" b="1" dirty="0">
                <a:solidFill>
                  <a:schemeClr val="accent5">
                    <a:lumMod val="50000"/>
                  </a:schemeClr>
                </a:solidFill>
                <a:latin typeface="Times New Roman" pitchFamily="18" charset="0"/>
                <a:cs typeface="Times New Roman" pitchFamily="18" charset="0"/>
              </a:rPr>
              <a:t>: Вид-во «Ранок», 2021;</a:t>
            </a:r>
          </a:p>
          <a:p>
            <a:endParaRPr lang="ru-RU" sz="2400" b="1" dirty="0" smtClean="0">
              <a:solidFill>
                <a:schemeClr val="accent5">
                  <a:lumMod val="50000"/>
                </a:schemeClr>
              </a:solidFill>
              <a:latin typeface="Times New Roman" pitchFamily="18" charset="0"/>
              <a:cs typeface="Times New Roman" pitchFamily="18" charset="0"/>
            </a:endParaRPr>
          </a:p>
          <a:p>
            <a:r>
              <a:rPr lang="ru-RU" sz="2400" b="1" dirty="0" smtClean="0">
                <a:solidFill>
                  <a:schemeClr val="accent5">
                    <a:lumMod val="50000"/>
                  </a:schemeClr>
                </a:solidFill>
                <a:latin typeface="Times New Roman" pitchFamily="18" charset="0"/>
                <a:cs typeface="Times New Roman" pitchFamily="18" charset="0"/>
              </a:rPr>
              <a:t>3</a:t>
            </a:r>
            <a:r>
              <a:rPr lang="ru-RU" sz="2400" b="1" dirty="0">
                <a:solidFill>
                  <a:schemeClr val="accent5">
                    <a:lumMod val="50000"/>
                  </a:schemeClr>
                </a:solidFill>
                <a:latin typeface="Times New Roman" pitchFamily="18" charset="0"/>
                <a:cs typeface="Times New Roman" pitchFamily="18" charset="0"/>
              </a:rPr>
              <a:t>. </a:t>
            </a:r>
            <a:r>
              <a:rPr lang="ru-RU" sz="2400" b="1" dirty="0" err="1">
                <a:solidFill>
                  <a:schemeClr val="accent5">
                    <a:lumMod val="50000"/>
                  </a:schemeClr>
                </a:solidFill>
                <a:latin typeface="Times New Roman" pitchFamily="18" charset="0"/>
                <a:cs typeface="Times New Roman" pitchFamily="18" charset="0"/>
              </a:rPr>
              <a:t>Освітня</a:t>
            </a:r>
            <a:r>
              <a:rPr lang="ru-RU" sz="2400" b="1" dirty="0">
                <a:solidFill>
                  <a:schemeClr val="accent5">
                    <a:lumMod val="50000"/>
                  </a:schemeClr>
                </a:solidFill>
                <a:latin typeface="Times New Roman" pitchFamily="18" charset="0"/>
                <a:cs typeface="Times New Roman" pitchFamily="18" charset="0"/>
              </a:rPr>
              <a:t> </a:t>
            </a:r>
            <a:r>
              <a:rPr lang="ru-RU" sz="2400" b="1" dirty="0" err="1">
                <a:solidFill>
                  <a:schemeClr val="accent5">
                    <a:lumMod val="50000"/>
                  </a:schemeClr>
                </a:solidFill>
                <a:latin typeface="Times New Roman" pitchFamily="18" charset="0"/>
                <a:cs typeface="Times New Roman" pitchFamily="18" charset="0"/>
              </a:rPr>
              <a:t>програма</a:t>
            </a:r>
            <a:r>
              <a:rPr lang="ru-RU" sz="2400" b="1" dirty="0">
                <a:solidFill>
                  <a:schemeClr val="accent5">
                    <a:lumMod val="50000"/>
                  </a:schemeClr>
                </a:solidFill>
                <a:latin typeface="Times New Roman" pitchFamily="18" charset="0"/>
                <a:cs typeface="Times New Roman" pitchFamily="18" charset="0"/>
              </a:rPr>
              <a:t> для </a:t>
            </a:r>
            <a:r>
              <a:rPr lang="ru-RU" sz="2400" b="1" dirty="0" err="1">
                <a:solidFill>
                  <a:schemeClr val="accent5">
                    <a:lumMod val="50000"/>
                  </a:schemeClr>
                </a:solidFill>
                <a:latin typeface="Times New Roman" pitchFamily="18" charset="0"/>
                <a:cs typeface="Times New Roman" pitchFamily="18" charset="0"/>
              </a:rPr>
              <a:t>дітей</a:t>
            </a:r>
            <a:r>
              <a:rPr lang="ru-RU" sz="2400" b="1" dirty="0">
                <a:solidFill>
                  <a:schemeClr val="accent5">
                    <a:lumMod val="50000"/>
                  </a:schemeClr>
                </a:solidFill>
                <a:latin typeface="Times New Roman" pitchFamily="18" charset="0"/>
                <a:cs typeface="Times New Roman" pitchFamily="18" charset="0"/>
              </a:rPr>
              <a:t> </a:t>
            </a:r>
            <a:r>
              <a:rPr lang="ru-RU" sz="2400" b="1" dirty="0" err="1">
                <a:solidFill>
                  <a:schemeClr val="accent5">
                    <a:lumMod val="50000"/>
                  </a:schemeClr>
                </a:solidFill>
                <a:latin typeface="Times New Roman" pitchFamily="18" charset="0"/>
                <a:cs typeface="Times New Roman" pitchFamily="18" charset="0"/>
              </a:rPr>
              <a:t>від</a:t>
            </a:r>
            <a:r>
              <a:rPr lang="ru-RU" sz="2400" b="1" dirty="0">
                <a:solidFill>
                  <a:schemeClr val="accent5">
                    <a:lumMod val="50000"/>
                  </a:schemeClr>
                </a:solidFill>
                <a:latin typeface="Times New Roman" pitchFamily="18" charset="0"/>
                <a:cs typeface="Times New Roman" pitchFamily="18" charset="0"/>
              </a:rPr>
              <a:t> 2 до 7 </a:t>
            </a:r>
            <a:r>
              <a:rPr lang="ru-RU" sz="2400" b="1" dirty="0" err="1">
                <a:solidFill>
                  <a:schemeClr val="accent5">
                    <a:lumMod val="50000"/>
                  </a:schemeClr>
                </a:solidFill>
                <a:latin typeface="Times New Roman" pitchFamily="18" charset="0"/>
                <a:cs typeface="Times New Roman" pitchFamily="18" charset="0"/>
              </a:rPr>
              <a:t>років</a:t>
            </a:r>
            <a:r>
              <a:rPr lang="ru-RU" sz="2400" b="1" dirty="0">
                <a:solidFill>
                  <a:schemeClr val="accent5">
                    <a:lumMod val="50000"/>
                  </a:schemeClr>
                </a:solidFill>
                <a:latin typeface="Times New Roman" pitchFamily="18" charset="0"/>
                <a:cs typeface="Times New Roman" pitchFamily="18" charset="0"/>
              </a:rPr>
              <a:t> "</a:t>
            </a:r>
            <a:r>
              <a:rPr lang="ru-RU" sz="2400" b="1" dirty="0" err="1">
                <a:solidFill>
                  <a:schemeClr val="accent5">
                    <a:lumMod val="50000"/>
                  </a:schemeClr>
                </a:solidFill>
                <a:latin typeface="Times New Roman" pitchFamily="18" charset="0"/>
                <a:cs typeface="Times New Roman" pitchFamily="18" charset="0"/>
              </a:rPr>
              <a:t>Дитина</a:t>
            </a:r>
            <a:r>
              <a:rPr lang="ru-RU" sz="2400" b="1" dirty="0">
                <a:solidFill>
                  <a:schemeClr val="accent5">
                    <a:lumMod val="50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1594781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rot="20550617">
            <a:off x="-198004" y="2059224"/>
            <a:ext cx="11674609" cy="1200329"/>
          </a:xfrm>
          <a:prstGeom prst="rect">
            <a:avLst/>
          </a:prstGeom>
        </p:spPr>
        <p:txBody>
          <a:bodyPr wrap="square">
            <a:spAutoFit/>
          </a:bodyPr>
          <a:lstStyle/>
          <a:p>
            <a:r>
              <a:rPr lang="ru-RU" sz="7200" b="1" dirty="0">
                <a:solidFill>
                  <a:schemeClr val="accent5">
                    <a:lumMod val="50000"/>
                  </a:schemeClr>
                </a:solidFill>
                <a:latin typeface="Times New Roman" pitchFamily="18" charset="0"/>
                <a:cs typeface="Times New Roman" pitchFamily="18" charset="0"/>
              </a:rPr>
              <a:t>ДЯКУЮ ЗА УВАГУ</a:t>
            </a:r>
          </a:p>
        </p:txBody>
      </p:sp>
    </p:spTree>
    <p:extLst>
      <p:ext uri="{BB962C8B-B14F-4D97-AF65-F5344CB8AC3E}">
        <p14:creationId xmlns:p14="http://schemas.microsoft.com/office/powerpoint/2010/main" val="3468998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3284984"/>
            <a:ext cx="7596336" cy="3108543"/>
          </a:xfrm>
          <a:prstGeom prst="rect">
            <a:avLst/>
          </a:prstGeom>
        </p:spPr>
        <p:txBody>
          <a:bodyPr wrap="square">
            <a:spAutoFit/>
          </a:bodyPr>
          <a:lstStyle/>
          <a:p>
            <a:r>
              <a:rPr lang="ru-RU" sz="2800" b="1" dirty="0" err="1">
                <a:solidFill>
                  <a:schemeClr val="accent5">
                    <a:lumMod val="50000"/>
                  </a:schemeClr>
                </a:solidFill>
                <a:latin typeface="Times New Roman" pitchFamily="18" charset="0"/>
                <a:cs typeface="Times New Roman" pitchFamily="18" charset="0"/>
              </a:rPr>
              <a:t>Серед</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усіх</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видів</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діяльності</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саме</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ігрова</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формує</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унікальні</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якості</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людини</a:t>
            </a:r>
            <a:r>
              <a:rPr lang="ru-RU" sz="2800" b="1" dirty="0">
                <a:solidFill>
                  <a:schemeClr val="accent5">
                    <a:lumMod val="50000"/>
                  </a:schemeClr>
                </a:solidFill>
                <a:latin typeface="Times New Roman" pitchFamily="18" charset="0"/>
                <a:cs typeface="Times New Roman" pitchFamily="18" charset="0"/>
              </a:rPr>
              <a:t> – </a:t>
            </a:r>
            <a:r>
              <a:rPr lang="ru-RU" sz="2800" b="1" dirty="0" err="1">
                <a:solidFill>
                  <a:schemeClr val="accent5">
                    <a:lumMod val="50000"/>
                  </a:schemeClr>
                </a:solidFill>
                <a:latin typeface="Times New Roman" pitchFamily="18" charset="0"/>
                <a:cs typeface="Times New Roman" pitchFamily="18" charset="0"/>
              </a:rPr>
              <a:t>здатність</a:t>
            </a:r>
            <a:r>
              <a:rPr lang="ru-RU" sz="2800" b="1" dirty="0">
                <a:solidFill>
                  <a:schemeClr val="accent5">
                    <a:lumMod val="50000"/>
                  </a:schemeClr>
                </a:solidFill>
                <a:latin typeface="Times New Roman" pitchFamily="18" charset="0"/>
                <a:cs typeface="Times New Roman" pitchFamily="18" charset="0"/>
              </a:rPr>
              <a:t> до </a:t>
            </a:r>
            <a:r>
              <a:rPr lang="ru-RU" sz="2800" b="1" dirty="0" err="1">
                <a:solidFill>
                  <a:schemeClr val="accent5">
                    <a:lumMod val="50000"/>
                  </a:schemeClr>
                </a:solidFill>
                <a:latin typeface="Times New Roman" pitchFamily="18" charset="0"/>
                <a:cs typeface="Times New Roman" pitchFamily="18" charset="0"/>
              </a:rPr>
              <a:t>свободи</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вибору</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автономність</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тобто</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самостійність</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індивідуальність</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почуття</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дорослішання</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почуття</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нових</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можливостей</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сприяє</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розвитку</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соціальної</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єдності</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почуття</a:t>
            </a:r>
            <a:r>
              <a:rPr lang="ru-RU" sz="2800" b="1" dirty="0">
                <a:solidFill>
                  <a:schemeClr val="accent5">
                    <a:lumMod val="50000"/>
                  </a:schemeClr>
                </a:solidFill>
                <a:latin typeface="Times New Roman" pitchFamily="18" charset="0"/>
                <a:cs typeface="Times New Roman" pitchFamily="18" charset="0"/>
              </a:rPr>
              <a:t> «ми» -</a:t>
            </a:r>
            <a:r>
              <a:rPr lang="ru-RU" sz="2800" b="1" dirty="0">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товариськість</a:t>
            </a:r>
            <a:r>
              <a:rPr lang="ru-RU" sz="2800" b="1" dirty="0">
                <a:solidFill>
                  <a:schemeClr val="accent5">
                    <a:lumMod val="50000"/>
                  </a:schemeClr>
                </a:solidFill>
                <a:latin typeface="Times New Roman" pitchFamily="18" charset="0"/>
                <a:cs typeface="Times New Roman" pitchFamily="18" charset="0"/>
              </a:rPr>
              <a:t>, </a:t>
            </a:r>
            <a:r>
              <a:rPr lang="ru-RU" sz="2800" b="1" dirty="0" err="1">
                <a:solidFill>
                  <a:schemeClr val="accent5">
                    <a:lumMod val="50000"/>
                  </a:schemeClr>
                </a:solidFill>
                <a:latin typeface="Times New Roman" pitchFamily="18" charset="0"/>
                <a:cs typeface="Times New Roman" pitchFamily="18" charset="0"/>
              </a:rPr>
              <a:t>командний</a:t>
            </a:r>
            <a:r>
              <a:rPr lang="ru-RU" sz="2800" b="1" dirty="0">
                <a:solidFill>
                  <a:schemeClr val="accent5">
                    <a:lumMod val="50000"/>
                  </a:schemeClr>
                </a:solidFill>
                <a:latin typeface="Times New Roman" pitchFamily="18" charset="0"/>
                <a:cs typeface="Times New Roman" pitchFamily="18" charset="0"/>
              </a:rPr>
              <a:t> дух</a:t>
            </a:r>
            <a:r>
              <a:rPr lang="ru-RU" sz="2800" b="1" dirty="0" smtClean="0">
                <a:solidFill>
                  <a:schemeClr val="accent5">
                    <a:lumMod val="50000"/>
                  </a:schemeClr>
                </a:solidFill>
                <a:latin typeface="Times New Roman" pitchFamily="18" charset="0"/>
                <a:cs typeface="Times New Roman" pitchFamily="18" charset="0"/>
              </a:rPr>
              <a:t>) </a:t>
            </a:r>
            <a:endParaRPr lang="ru-RU" sz="2800" b="1" dirty="0">
              <a:solidFill>
                <a:schemeClr val="accent5">
                  <a:lumMod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32656"/>
            <a:ext cx="446449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361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8551" y="4980024"/>
            <a:ext cx="5450813" cy="369332"/>
          </a:xfrm>
          <a:prstGeom prst="rect">
            <a:avLst/>
          </a:prstGeom>
        </p:spPr>
        <p:txBody>
          <a:bodyPr wrap="square">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Як я досягаю бажаного результату?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75358" y="3637123"/>
            <a:ext cx="2458600" cy="369332"/>
          </a:xfrm>
          <a:prstGeom prst="rect">
            <a:avLst/>
          </a:prstGeom>
        </p:spPr>
        <p:txBody>
          <a:bodyPr wrap="square">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Що я хочу?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99592" y="4276505"/>
            <a:ext cx="3384376" cy="369332"/>
          </a:xfrm>
          <a:prstGeom prst="rect">
            <a:avLst/>
          </a:prstGeom>
        </p:spPr>
        <p:txBody>
          <a:bodyPr wrap="square">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Що я можу, знаю, умію?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FB6D7F6F-51FC-4A61-AE90-CBA825B8B89D}"/>
              </a:ext>
            </a:extLst>
          </p:cNvPr>
          <p:cNvSpPr txBox="1"/>
          <p:nvPr/>
        </p:nvSpPr>
        <p:spPr>
          <a:xfrm>
            <a:off x="775358" y="416886"/>
            <a:ext cx="7897680" cy="2000548"/>
          </a:xfrm>
          <a:prstGeom prst="rect">
            <a:avLst/>
          </a:prstGeom>
          <a:noFill/>
        </p:spPr>
        <p:txBody>
          <a:bodyPr wrap="square">
            <a:spAutoFit/>
          </a:bodyPr>
          <a:lstStyle/>
          <a:p>
            <a:pPr algn="just"/>
            <a:r>
              <a:rPr lang="ru-RU" sz="2400" b="1" dirty="0" err="1" smtClean="0">
                <a:solidFill>
                  <a:srgbClr val="7030A0"/>
                </a:solidFill>
                <a:latin typeface="Times New Roman" pitchFamily="18" charset="0"/>
                <a:cs typeface="Times New Roman" pitchFamily="18" charset="0"/>
              </a:rPr>
              <a:t>Ігрова</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компетентність</a:t>
            </a:r>
            <a:r>
              <a:rPr lang="ru-RU" sz="2400" b="1" dirty="0" smtClean="0">
                <a:solidFill>
                  <a:srgbClr val="7030A0"/>
                </a:solidFill>
                <a:latin typeface="Times New Roman" pitchFamily="18" charset="0"/>
                <a:cs typeface="Times New Roman" pitchFamily="18" charset="0"/>
              </a:rPr>
              <a:t> </a:t>
            </a:r>
            <a:r>
              <a:rPr lang="ru-RU" sz="2000" dirty="0" smtClean="0">
                <a:solidFill>
                  <a:srgbClr val="7030A0"/>
                </a:solidFill>
                <a:latin typeface="Times New Roman" panose="02020603050405020304" pitchFamily="18" charset="0"/>
                <a:cs typeface="Times New Roman" panose="02020603050405020304" pitchFamily="18" charset="0"/>
              </a:rPr>
              <a:t>- </a:t>
            </a:r>
            <a:r>
              <a:rPr lang="ru-RU" sz="2000" b="1" i="1" dirty="0" err="1" smtClean="0">
                <a:solidFill>
                  <a:srgbClr val="7030A0"/>
                </a:solidFill>
                <a:latin typeface="Times New Roman" panose="02020603050405020304" pitchFamily="18" charset="0"/>
                <a:cs typeface="Times New Roman" panose="02020603050405020304" pitchFamily="18" charset="0"/>
              </a:rPr>
              <a:t>це</a:t>
            </a:r>
            <a:r>
              <a:rPr lang="ru-RU" sz="2000" b="1" i="1" dirty="0" smtClean="0">
                <a:solidFill>
                  <a:srgbClr val="7030A0"/>
                </a:solidFill>
                <a:latin typeface="Times New Roman" panose="02020603050405020304" pitchFamily="18" charset="0"/>
                <a:cs typeface="Times New Roman" panose="02020603050405020304" pitchFamily="18" charset="0"/>
              </a:rPr>
              <a:t> </a:t>
            </a:r>
            <a:r>
              <a:rPr lang="ru-RU" sz="2000" b="1" i="1" dirty="0" err="1" smtClean="0">
                <a:solidFill>
                  <a:srgbClr val="7030A0"/>
                </a:solidFill>
                <a:latin typeface="Times New Roman" panose="02020603050405020304" pitchFamily="18" charset="0"/>
                <a:cs typeface="Times New Roman" panose="02020603050405020304" pitchFamily="18" charset="0"/>
              </a:rPr>
              <a:t>здатність</a:t>
            </a:r>
            <a:r>
              <a:rPr lang="ru-RU" sz="2000" b="1" i="1" dirty="0" smtClean="0">
                <a:solidFill>
                  <a:srgbClr val="7030A0"/>
                </a:solidFill>
                <a:latin typeface="Times New Roman" panose="02020603050405020304" pitchFamily="18" charset="0"/>
                <a:cs typeface="Times New Roman" panose="02020603050405020304" pitchFamily="18" charset="0"/>
              </a:rPr>
              <a:t> </a:t>
            </a:r>
            <a:r>
              <a:rPr lang="ru-RU" sz="2000" b="1" i="1" dirty="0" err="1" smtClean="0">
                <a:solidFill>
                  <a:srgbClr val="7030A0"/>
                </a:solidFill>
                <a:latin typeface="Times New Roman" panose="02020603050405020304" pitchFamily="18" charset="0"/>
                <a:cs typeface="Times New Roman" panose="02020603050405020304" pitchFamily="18" charset="0"/>
              </a:rPr>
              <a:t>дитини</a:t>
            </a:r>
            <a:r>
              <a:rPr lang="ru-RU" sz="2000" b="1" i="1" dirty="0" smtClean="0">
                <a:solidFill>
                  <a:srgbClr val="7030A0"/>
                </a:solidFill>
                <a:latin typeface="Times New Roman" panose="02020603050405020304" pitchFamily="18" charset="0"/>
                <a:cs typeface="Times New Roman" panose="02020603050405020304" pitchFamily="18" charset="0"/>
              </a:rPr>
              <a:t> до </a:t>
            </a:r>
            <a:r>
              <a:rPr lang="ru-RU" sz="2000" b="1" i="1" dirty="0" err="1" smtClean="0">
                <a:solidFill>
                  <a:srgbClr val="7030A0"/>
                </a:solidFill>
                <a:latin typeface="Times New Roman" panose="02020603050405020304" pitchFamily="18" charset="0"/>
                <a:cs typeface="Times New Roman" panose="02020603050405020304" pitchFamily="18" charset="0"/>
              </a:rPr>
              <a:t>вільної</a:t>
            </a:r>
            <a:r>
              <a:rPr lang="ru-RU" sz="2000" b="1" i="1" dirty="0" smtClean="0">
                <a:solidFill>
                  <a:srgbClr val="7030A0"/>
                </a:solidFill>
                <a:latin typeface="Times New Roman" panose="02020603050405020304" pitchFamily="18" charset="0"/>
                <a:cs typeface="Times New Roman" panose="02020603050405020304" pitchFamily="18" charset="0"/>
              </a:rPr>
              <a:t> </a:t>
            </a:r>
            <a:r>
              <a:rPr lang="ru-RU" sz="2000" b="1" i="1" dirty="0" err="1" smtClean="0">
                <a:solidFill>
                  <a:srgbClr val="7030A0"/>
                </a:solidFill>
                <a:latin typeface="Times New Roman" panose="02020603050405020304" pitchFamily="18" charset="0"/>
                <a:cs typeface="Times New Roman" panose="02020603050405020304" pitchFamily="18" charset="0"/>
              </a:rPr>
              <a:t>емоційно</a:t>
            </a:r>
            <a:r>
              <a:rPr lang="ru-RU" sz="2000" b="1" i="1" dirty="0" smtClean="0">
                <a:solidFill>
                  <a:srgbClr val="7030A0"/>
                </a:solidFill>
                <a:latin typeface="Times New Roman" panose="02020603050405020304" pitchFamily="18" charset="0"/>
                <a:cs typeface="Times New Roman" panose="02020603050405020304" pitchFamily="18" charset="0"/>
              </a:rPr>
              <a:t> </a:t>
            </a:r>
            <a:r>
              <a:rPr lang="ru-RU" sz="2000" b="1" i="1" dirty="0" err="1" smtClean="0">
                <a:solidFill>
                  <a:srgbClr val="7030A0"/>
                </a:solidFill>
                <a:latin typeface="Times New Roman" panose="02020603050405020304" pitchFamily="18" charset="0"/>
                <a:cs typeface="Times New Roman" panose="02020603050405020304" pitchFamily="18" charset="0"/>
              </a:rPr>
              <a:t>насиченої</a:t>
            </a:r>
            <a:r>
              <a:rPr lang="ru-RU" sz="2000" b="1" i="1" dirty="0" smtClean="0">
                <a:solidFill>
                  <a:srgbClr val="7030A0"/>
                </a:solidFill>
                <a:latin typeface="Times New Roman" panose="02020603050405020304" pitchFamily="18" charset="0"/>
                <a:cs typeface="Times New Roman" panose="02020603050405020304" pitchFamily="18" charset="0"/>
              </a:rPr>
              <a:t> </a:t>
            </a:r>
            <a:r>
              <a:rPr lang="ru-RU" sz="2000" b="1" i="1" dirty="0" err="1" smtClean="0">
                <a:solidFill>
                  <a:srgbClr val="7030A0"/>
                </a:solidFill>
                <a:latin typeface="Times New Roman" panose="02020603050405020304" pitchFamily="18" charset="0"/>
                <a:cs typeface="Times New Roman" panose="02020603050405020304" pitchFamily="18" charset="0"/>
              </a:rPr>
              <a:t>спонтанної</a:t>
            </a:r>
            <a:r>
              <a:rPr lang="ru-RU" sz="2000" b="1" i="1" dirty="0" smtClean="0">
                <a:solidFill>
                  <a:srgbClr val="7030A0"/>
                </a:solidFill>
                <a:latin typeface="Times New Roman" panose="02020603050405020304" pitchFamily="18" charset="0"/>
                <a:cs typeface="Times New Roman" panose="02020603050405020304" pitchFamily="18" charset="0"/>
              </a:rPr>
              <a:t> </a:t>
            </a:r>
            <a:r>
              <a:rPr lang="ru-RU" sz="2000" b="1" i="1" dirty="0" err="1" smtClean="0">
                <a:solidFill>
                  <a:srgbClr val="7030A0"/>
                </a:solidFill>
                <a:latin typeface="Times New Roman" panose="02020603050405020304" pitchFamily="18" charset="0"/>
                <a:cs typeface="Times New Roman" panose="02020603050405020304" pitchFamily="18" charset="0"/>
              </a:rPr>
              <a:t>активності</a:t>
            </a:r>
            <a:r>
              <a:rPr lang="ru-RU" sz="2000" b="1" i="1" dirty="0" smtClean="0">
                <a:solidFill>
                  <a:srgbClr val="7030A0"/>
                </a:solidFill>
                <a:latin typeface="Times New Roman" panose="02020603050405020304" pitchFamily="18" charset="0"/>
                <a:cs typeface="Times New Roman" panose="02020603050405020304" pitchFamily="18" charset="0"/>
              </a:rPr>
              <a:t> з </a:t>
            </a:r>
            <a:r>
              <a:rPr lang="ru-RU" sz="2000" b="1" i="1" dirty="0" err="1" smtClean="0">
                <a:solidFill>
                  <a:srgbClr val="7030A0"/>
                </a:solidFill>
                <a:latin typeface="Times New Roman" panose="02020603050405020304" pitchFamily="18" charset="0"/>
                <a:cs typeface="Times New Roman" panose="02020603050405020304" pitchFamily="18" charset="0"/>
              </a:rPr>
              <a:t>власної</a:t>
            </a:r>
            <a:r>
              <a:rPr lang="ru-RU" sz="2000" b="1" i="1" dirty="0" smtClean="0">
                <a:solidFill>
                  <a:srgbClr val="7030A0"/>
                </a:solidFill>
                <a:latin typeface="Times New Roman" panose="02020603050405020304" pitchFamily="18" charset="0"/>
                <a:cs typeface="Times New Roman" panose="02020603050405020304" pitchFamily="18" charset="0"/>
              </a:rPr>
              <a:t> </a:t>
            </a:r>
            <a:r>
              <a:rPr lang="ru-RU" sz="2000" b="1" i="1" dirty="0" err="1" smtClean="0">
                <a:solidFill>
                  <a:srgbClr val="7030A0"/>
                </a:solidFill>
                <a:latin typeface="Times New Roman" panose="02020603050405020304" pitchFamily="18" charset="0"/>
                <a:cs typeface="Times New Roman" panose="02020603050405020304" pitchFamily="18" charset="0"/>
              </a:rPr>
              <a:t>ініціативи</a:t>
            </a:r>
            <a:r>
              <a:rPr lang="ru-RU" sz="2000" b="1" i="1" dirty="0" smtClean="0">
                <a:solidFill>
                  <a:srgbClr val="7030A0"/>
                </a:solidFill>
                <a:latin typeface="Times New Roman" panose="02020603050405020304" pitchFamily="18" charset="0"/>
                <a:cs typeface="Times New Roman" panose="02020603050405020304" pitchFamily="18" charset="0"/>
              </a:rPr>
              <a:t>, у </a:t>
            </a:r>
            <a:r>
              <a:rPr lang="ru-RU" sz="2000" b="1" i="1" dirty="0" err="1" smtClean="0">
                <a:solidFill>
                  <a:srgbClr val="7030A0"/>
                </a:solidFill>
                <a:latin typeface="Times New Roman" panose="02020603050405020304" pitchFamily="18" charset="0"/>
                <a:cs typeface="Times New Roman" panose="02020603050405020304" pitchFamily="18" charset="0"/>
              </a:rPr>
              <a:t>якій</a:t>
            </a:r>
            <a:r>
              <a:rPr lang="ru-RU" sz="2000" b="1" i="1" dirty="0" smtClean="0">
                <a:solidFill>
                  <a:srgbClr val="7030A0"/>
                </a:solidFill>
                <a:latin typeface="Times New Roman" panose="02020603050405020304" pitchFamily="18" charset="0"/>
                <a:cs typeface="Times New Roman" panose="02020603050405020304" pitchFamily="18" charset="0"/>
              </a:rPr>
              <a:t> </a:t>
            </a:r>
            <a:r>
              <a:rPr lang="ru-RU" sz="2000" b="1" i="1" dirty="0" err="1" smtClean="0">
                <a:solidFill>
                  <a:srgbClr val="7030A0"/>
                </a:solidFill>
                <a:latin typeface="Times New Roman" panose="02020603050405020304" pitchFamily="18" charset="0"/>
                <a:cs typeface="Times New Roman" panose="02020603050405020304" pitchFamily="18" charset="0"/>
              </a:rPr>
              <a:t>реалізується</a:t>
            </a:r>
            <a:r>
              <a:rPr lang="ru-RU" sz="2000" b="1" i="1" dirty="0" smtClean="0">
                <a:solidFill>
                  <a:srgbClr val="7030A0"/>
                </a:solidFill>
                <a:latin typeface="Times New Roman" panose="02020603050405020304" pitchFamily="18" charset="0"/>
                <a:cs typeface="Times New Roman" panose="02020603050405020304" pitchFamily="18" charset="0"/>
              </a:rPr>
              <a:t> </a:t>
            </a:r>
            <a:r>
              <a:rPr lang="ru-RU" sz="2000" b="1" i="1" dirty="0" err="1" smtClean="0">
                <a:solidFill>
                  <a:srgbClr val="7030A0"/>
                </a:solidFill>
                <a:latin typeface="Times New Roman" panose="02020603050405020304" pitchFamily="18" charset="0"/>
                <a:cs typeface="Times New Roman" panose="02020603050405020304" pitchFamily="18" charset="0"/>
              </a:rPr>
              <a:t>можливість</a:t>
            </a:r>
            <a:r>
              <a:rPr lang="ru-RU" sz="2000" b="1" i="1" dirty="0" smtClean="0">
                <a:solidFill>
                  <a:srgbClr val="7030A0"/>
                </a:solidFill>
                <a:latin typeface="Times New Roman" panose="02020603050405020304" pitchFamily="18" charset="0"/>
                <a:cs typeface="Times New Roman" panose="02020603050405020304" pitchFamily="18" charset="0"/>
              </a:rPr>
              <a:t> </a:t>
            </a:r>
            <a:r>
              <a:rPr lang="ru-RU" sz="2000" b="1" i="1" dirty="0" err="1" smtClean="0">
                <a:solidFill>
                  <a:srgbClr val="7030A0"/>
                </a:solidFill>
                <a:latin typeface="Times New Roman" panose="02020603050405020304" pitchFamily="18" charset="0"/>
                <a:cs typeface="Times New Roman" panose="02020603050405020304" pitchFamily="18" charset="0"/>
              </a:rPr>
              <a:t>застосування</a:t>
            </a:r>
            <a:r>
              <a:rPr lang="ru-RU" sz="2000" b="1" i="1" dirty="0" smtClean="0">
                <a:solidFill>
                  <a:srgbClr val="7030A0"/>
                </a:solidFill>
                <a:latin typeface="Times New Roman" panose="02020603050405020304" pitchFamily="18" charset="0"/>
                <a:cs typeface="Times New Roman" panose="02020603050405020304" pitchFamily="18" charset="0"/>
              </a:rPr>
              <a:t> </a:t>
            </a:r>
            <a:r>
              <a:rPr lang="ru-RU" sz="2000" b="1" i="1" dirty="0" err="1" smtClean="0">
                <a:solidFill>
                  <a:srgbClr val="7030A0"/>
                </a:solidFill>
                <a:latin typeface="Times New Roman" panose="02020603050405020304" pitchFamily="18" charset="0"/>
                <a:cs typeface="Times New Roman" panose="02020603050405020304" pitchFamily="18" charset="0"/>
              </a:rPr>
              <a:t>наявних</a:t>
            </a:r>
            <a:r>
              <a:rPr lang="ru-RU" sz="2000" b="1" i="1" dirty="0" smtClean="0">
                <a:solidFill>
                  <a:srgbClr val="7030A0"/>
                </a:solidFill>
                <a:latin typeface="Times New Roman" panose="02020603050405020304" pitchFamily="18" charset="0"/>
                <a:cs typeface="Times New Roman" panose="02020603050405020304" pitchFamily="18" charset="0"/>
              </a:rPr>
              <a:t> і </a:t>
            </a:r>
            <a:r>
              <a:rPr lang="ru-RU" sz="2000" b="1" i="1" dirty="0" err="1" smtClean="0">
                <a:solidFill>
                  <a:srgbClr val="7030A0"/>
                </a:solidFill>
                <a:latin typeface="Times New Roman" panose="02020603050405020304" pitchFamily="18" charset="0"/>
                <a:cs typeface="Times New Roman" panose="02020603050405020304" pitchFamily="18" charset="0"/>
              </a:rPr>
              <a:t>засвоєння</a:t>
            </a:r>
            <a:r>
              <a:rPr lang="ru-RU" sz="2000" b="1" i="1" dirty="0" smtClean="0">
                <a:solidFill>
                  <a:srgbClr val="7030A0"/>
                </a:solidFill>
                <a:latin typeface="Times New Roman" panose="02020603050405020304" pitchFamily="18" charset="0"/>
                <a:cs typeface="Times New Roman" panose="02020603050405020304" pitchFamily="18" charset="0"/>
              </a:rPr>
              <a:t> </a:t>
            </a:r>
            <a:r>
              <a:rPr lang="ru-RU" sz="2000" b="1" i="1" dirty="0" err="1" smtClean="0">
                <a:solidFill>
                  <a:srgbClr val="7030A0"/>
                </a:solidFill>
                <a:latin typeface="Times New Roman" panose="02020603050405020304" pitchFamily="18" charset="0"/>
                <a:cs typeface="Times New Roman" panose="02020603050405020304" pitchFamily="18" charset="0"/>
              </a:rPr>
              <a:t>нових</a:t>
            </a:r>
            <a:r>
              <a:rPr lang="ru-RU" sz="2000" b="1" i="1" dirty="0" smtClean="0">
                <a:solidFill>
                  <a:srgbClr val="7030A0"/>
                </a:solidFill>
                <a:latin typeface="Times New Roman" panose="02020603050405020304" pitchFamily="18" charset="0"/>
                <a:cs typeface="Times New Roman" panose="02020603050405020304" pitchFamily="18" charset="0"/>
              </a:rPr>
              <a:t> </a:t>
            </a:r>
            <a:r>
              <a:rPr lang="ru-RU" sz="2000" b="1" i="1" dirty="0" err="1" smtClean="0">
                <a:solidFill>
                  <a:srgbClr val="7030A0"/>
                </a:solidFill>
                <a:latin typeface="Times New Roman" panose="02020603050405020304" pitchFamily="18" charset="0"/>
                <a:cs typeface="Times New Roman" panose="02020603050405020304" pitchFamily="18" charset="0"/>
              </a:rPr>
              <a:t>знань</a:t>
            </a:r>
            <a:r>
              <a:rPr lang="ru-RU" sz="2000" b="1" i="1" dirty="0" smtClean="0">
                <a:solidFill>
                  <a:srgbClr val="7030A0"/>
                </a:solidFill>
                <a:latin typeface="Times New Roman" panose="02020603050405020304" pitchFamily="18" charset="0"/>
                <a:cs typeface="Times New Roman" panose="02020603050405020304" pitchFamily="18" charset="0"/>
              </a:rPr>
              <a:t> та </a:t>
            </a:r>
            <a:r>
              <a:rPr lang="ru-RU" sz="2000" b="1" i="1" dirty="0" err="1" smtClean="0">
                <a:solidFill>
                  <a:srgbClr val="7030A0"/>
                </a:solidFill>
                <a:latin typeface="Times New Roman" panose="02020603050405020304" pitchFamily="18" charset="0"/>
                <a:cs typeface="Times New Roman" panose="02020603050405020304" pitchFamily="18" charset="0"/>
              </a:rPr>
              <a:t>особистісного</a:t>
            </a:r>
            <a:r>
              <a:rPr lang="ru-RU" sz="2000" b="1" i="1" dirty="0" smtClean="0">
                <a:solidFill>
                  <a:srgbClr val="7030A0"/>
                </a:solidFill>
                <a:latin typeface="Times New Roman" panose="02020603050405020304" pitchFamily="18" charset="0"/>
                <a:cs typeface="Times New Roman" panose="02020603050405020304" pitchFamily="18" charset="0"/>
              </a:rPr>
              <a:t> </a:t>
            </a:r>
            <a:r>
              <a:rPr lang="ru-RU" sz="2000" b="1" i="1" dirty="0" err="1" smtClean="0">
                <a:solidFill>
                  <a:srgbClr val="7030A0"/>
                </a:solidFill>
                <a:latin typeface="Times New Roman" panose="02020603050405020304" pitchFamily="18" charset="0"/>
                <a:cs typeface="Times New Roman" panose="02020603050405020304" pitchFamily="18" charset="0"/>
              </a:rPr>
              <a:t>розвитку</a:t>
            </a:r>
            <a:r>
              <a:rPr lang="ru-RU" sz="2000" b="1" i="1" dirty="0" smtClean="0">
                <a:solidFill>
                  <a:srgbClr val="7030A0"/>
                </a:solidFill>
                <a:latin typeface="Times New Roman" panose="02020603050405020304" pitchFamily="18" charset="0"/>
                <a:cs typeface="Times New Roman" panose="02020603050405020304" pitchFamily="18" charset="0"/>
              </a:rPr>
              <a:t> через </a:t>
            </a:r>
            <a:r>
              <a:rPr lang="ru-RU" sz="2000" b="1" i="1" dirty="0" err="1" smtClean="0">
                <a:solidFill>
                  <a:srgbClr val="7030A0"/>
                </a:solidFill>
                <a:latin typeface="Times New Roman" panose="02020603050405020304" pitchFamily="18" charset="0"/>
                <a:cs typeface="Times New Roman" panose="02020603050405020304" pitchFamily="18" charset="0"/>
              </a:rPr>
              <a:t>прагнення</a:t>
            </a:r>
            <a:r>
              <a:rPr lang="ru-RU" sz="2000" b="1" i="1" dirty="0" smtClean="0">
                <a:solidFill>
                  <a:srgbClr val="7030A0"/>
                </a:solidFill>
                <a:latin typeface="Times New Roman" panose="02020603050405020304" pitchFamily="18" charset="0"/>
                <a:cs typeface="Times New Roman" panose="02020603050405020304" pitchFamily="18" charset="0"/>
              </a:rPr>
              <a:t> </a:t>
            </a:r>
            <a:r>
              <a:rPr lang="ru-RU" sz="2000" b="1" i="1" dirty="0" err="1" smtClean="0">
                <a:solidFill>
                  <a:srgbClr val="7030A0"/>
                </a:solidFill>
                <a:latin typeface="Times New Roman" panose="02020603050405020304" pitchFamily="18" charset="0"/>
                <a:cs typeface="Times New Roman" panose="02020603050405020304" pitchFamily="18" charset="0"/>
              </a:rPr>
              <a:t>дитини</a:t>
            </a:r>
            <a:r>
              <a:rPr lang="ru-RU" sz="2000" b="1" i="1" dirty="0" smtClean="0">
                <a:solidFill>
                  <a:srgbClr val="7030A0"/>
                </a:solidFill>
                <a:latin typeface="Times New Roman" panose="02020603050405020304" pitchFamily="18" charset="0"/>
                <a:cs typeface="Times New Roman" panose="02020603050405020304" pitchFamily="18" charset="0"/>
              </a:rPr>
              <a:t> до </a:t>
            </a:r>
            <a:r>
              <a:rPr lang="ru-RU" sz="2000" b="1" i="1" dirty="0" err="1" smtClean="0">
                <a:solidFill>
                  <a:srgbClr val="7030A0"/>
                </a:solidFill>
                <a:latin typeface="Times New Roman" panose="02020603050405020304" pitchFamily="18" charset="0"/>
                <a:cs typeface="Times New Roman" panose="02020603050405020304" pitchFamily="18" charset="0"/>
              </a:rPr>
              <a:t>участі</a:t>
            </a:r>
            <a:r>
              <a:rPr lang="ru-RU" sz="2000" b="1" i="1" dirty="0" smtClean="0">
                <a:solidFill>
                  <a:srgbClr val="7030A0"/>
                </a:solidFill>
                <a:latin typeface="Times New Roman" panose="02020603050405020304" pitchFamily="18" charset="0"/>
                <a:cs typeface="Times New Roman" panose="02020603050405020304" pitchFamily="18" charset="0"/>
              </a:rPr>
              <a:t> у </a:t>
            </a:r>
            <a:r>
              <a:rPr lang="ru-RU" sz="2000" b="1" i="1" dirty="0" err="1" smtClean="0">
                <a:solidFill>
                  <a:srgbClr val="7030A0"/>
                </a:solidFill>
                <a:latin typeface="Times New Roman" panose="02020603050405020304" pitchFamily="18" charset="0"/>
                <a:cs typeface="Times New Roman" panose="02020603050405020304" pitchFamily="18" charset="0"/>
              </a:rPr>
              <a:t>житті</a:t>
            </a:r>
            <a:r>
              <a:rPr lang="ru-RU" sz="2000" b="1" i="1" dirty="0" smtClean="0">
                <a:solidFill>
                  <a:srgbClr val="7030A0"/>
                </a:solidFill>
                <a:latin typeface="Times New Roman" panose="02020603050405020304" pitchFamily="18" charset="0"/>
                <a:cs typeface="Times New Roman" panose="02020603050405020304" pitchFamily="18" charset="0"/>
              </a:rPr>
              <a:t> </a:t>
            </a:r>
            <a:r>
              <a:rPr lang="ru-RU" sz="2000" b="1" i="1" dirty="0" err="1" smtClean="0">
                <a:solidFill>
                  <a:srgbClr val="7030A0"/>
                </a:solidFill>
                <a:latin typeface="Times New Roman" panose="02020603050405020304" pitchFamily="18" charset="0"/>
                <a:cs typeface="Times New Roman" panose="02020603050405020304" pitchFamily="18" charset="0"/>
              </a:rPr>
              <a:t>дорослих</a:t>
            </a:r>
            <a:r>
              <a:rPr lang="ru-RU" sz="2000" b="1" i="1" dirty="0" smtClean="0">
                <a:solidFill>
                  <a:srgbClr val="7030A0"/>
                </a:solidFill>
                <a:latin typeface="Times New Roman" panose="02020603050405020304" pitchFamily="18" charset="0"/>
                <a:cs typeface="Times New Roman" panose="02020603050405020304" pitchFamily="18" charset="0"/>
              </a:rPr>
              <a:t> шляхом </a:t>
            </a:r>
            <a:r>
              <a:rPr lang="ru-RU" sz="2000" b="1" i="1" dirty="0" err="1" smtClean="0">
                <a:solidFill>
                  <a:srgbClr val="7030A0"/>
                </a:solidFill>
                <a:latin typeface="Times New Roman" panose="02020603050405020304" pitchFamily="18" charset="0"/>
                <a:cs typeface="Times New Roman" panose="02020603050405020304" pitchFamily="18" charset="0"/>
              </a:rPr>
              <a:t>реалізації</a:t>
            </a:r>
            <a:r>
              <a:rPr lang="ru-RU" sz="2000" b="1" i="1" dirty="0" smtClean="0">
                <a:solidFill>
                  <a:srgbClr val="7030A0"/>
                </a:solidFill>
                <a:latin typeface="Times New Roman" panose="02020603050405020304" pitchFamily="18" charset="0"/>
                <a:cs typeface="Times New Roman" panose="02020603050405020304" pitchFamily="18" charset="0"/>
              </a:rPr>
              <a:t> </a:t>
            </a:r>
            <a:r>
              <a:rPr lang="ru-RU" sz="2000" b="1" i="1" dirty="0" err="1" smtClean="0">
                <a:solidFill>
                  <a:srgbClr val="7030A0"/>
                </a:solidFill>
                <a:latin typeface="Times New Roman" panose="02020603050405020304" pitchFamily="18" charset="0"/>
                <a:cs typeface="Times New Roman" panose="02020603050405020304" pitchFamily="18" charset="0"/>
              </a:rPr>
              <a:t>інтересів</a:t>
            </a:r>
            <a:r>
              <a:rPr lang="ru-RU" sz="2000" b="1" i="1" dirty="0" smtClean="0">
                <a:solidFill>
                  <a:srgbClr val="7030A0"/>
                </a:solidFill>
                <a:latin typeface="Times New Roman" panose="02020603050405020304" pitchFamily="18" charset="0"/>
                <a:cs typeface="Times New Roman" panose="02020603050405020304" pitchFamily="18" charset="0"/>
              </a:rPr>
              <a:t> у </a:t>
            </a:r>
            <a:r>
              <a:rPr lang="ru-RU" sz="2000" b="1" i="1" dirty="0" err="1" smtClean="0">
                <a:solidFill>
                  <a:srgbClr val="7030A0"/>
                </a:solidFill>
                <a:latin typeface="Times New Roman" panose="02020603050405020304" pitchFamily="18" charset="0"/>
                <a:cs typeface="Times New Roman" panose="02020603050405020304" pitchFamily="18" charset="0"/>
              </a:rPr>
              <a:t>ігрових</a:t>
            </a:r>
            <a:r>
              <a:rPr lang="ru-RU" sz="2000" b="1" i="1" dirty="0" smtClean="0">
                <a:solidFill>
                  <a:srgbClr val="7030A0"/>
                </a:solidFill>
                <a:latin typeface="Times New Roman" panose="02020603050405020304" pitchFamily="18" charset="0"/>
                <a:cs typeface="Times New Roman" panose="02020603050405020304" pitchFamily="18" charset="0"/>
              </a:rPr>
              <a:t> та </a:t>
            </a:r>
            <a:r>
              <a:rPr lang="ru-RU" sz="2000" b="1" i="1" dirty="0" err="1" smtClean="0">
                <a:solidFill>
                  <a:srgbClr val="7030A0"/>
                </a:solidFill>
                <a:latin typeface="Times New Roman" panose="02020603050405020304" pitchFamily="18" charset="0"/>
                <a:cs typeface="Times New Roman" panose="02020603050405020304" pitchFamily="18" charset="0"/>
              </a:rPr>
              <a:t>рольових</a:t>
            </a:r>
            <a:r>
              <a:rPr lang="ru-RU" sz="2000" b="1" i="1" dirty="0" smtClean="0">
                <a:solidFill>
                  <a:srgbClr val="7030A0"/>
                </a:solidFill>
                <a:latin typeface="Times New Roman" panose="02020603050405020304" pitchFamily="18" charset="0"/>
                <a:cs typeface="Times New Roman" panose="02020603050405020304" pitchFamily="18" charset="0"/>
              </a:rPr>
              <a:t> </a:t>
            </a:r>
            <a:r>
              <a:rPr lang="ru-RU" sz="2000" b="1" i="1" dirty="0" err="1" smtClean="0">
                <a:solidFill>
                  <a:srgbClr val="7030A0"/>
                </a:solidFill>
                <a:latin typeface="Times New Roman" panose="02020603050405020304" pitchFamily="18" charset="0"/>
                <a:cs typeface="Times New Roman" panose="02020603050405020304" pitchFamily="18" charset="0"/>
              </a:rPr>
              <a:t>діях</a:t>
            </a:r>
            <a:r>
              <a:rPr lang="ru-RU" sz="2000" b="1" i="1" dirty="0" smtClean="0">
                <a:solidFill>
                  <a:srgbClr val="7030A0"/>
                </a:solidFill>
                <a:latin typeface="Times New Roman" panose="02020603050405020304" pitchFamily="18" charset="0"/>
                <a:cs typeface="Times New Roman" panose="02020603050405020304" pitchFamily="18" charset="0"/>
              </a:rPr>
              <a:t> в </a:t>
            </a:r>
            <a:r>
              <a:rPr lang="ru-RU" sz="2000" b="1" i="1" dirty="0" err="1" smtClean="0">
                <a:solidFill>
                  <a:srgbClr val="7030A0"/>
                </a:solidFill>
                <a:latin typeface="Times New Roman" panose="02020603050405020304" pitchFamily="18" charset="0"/>
                <a:cs typeface="Times New Roman" panose="02020603050405020304" pitchFamily="18" charset="0"/>
              </a:rPr>
              <a:t>узагальненій</a:t>
            </a:r>
            <a:r>
              <a:rPr lang="ru-RU" sz="2000" b="1" i="1" dirty="0" smtClean="0">
                <a:solidFill>
                  <a:srgbClr val="7030A0"/>
                </a:solidFill>
                <a:latin typeface="Times New Roman" panose="02020603050405020304" pitchFamily="18" charset="0"/>
                <a:cs typeface="Times New Roman" panose="02020603050405020304" pitchFamily="18" charset="0"/>
              </a:rPr>
              <a:t> </a:t>
            </a:r>
            <a:r>
              <a:rPr lang="ru-RU" sz="2000" b="1" i="1" dirty="0" err="1" smtClean="0">
                <a:solidFill>
                  <a:srgbClr val="7030A0"/>
                </a:solidFill>
                <a:latin typeface="Times New Roman" panose="02020603050405020304" pitchFamily="18" charset="0"/>
                <a:cs typeface="Times New Roman" panose="02020603050405020304" pitchFamily="18" charset="0"/>
              </a:rPr>
              <a:t>формі</a:t>
            </a:r>
            <a:endParaRPr lang="ru-RU" sz="2000" b="1" i="1" dirty="0">
              <a:solidFill>
                <a:srgbClr val="7030A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931A994E-2926-4443-9203-38A37B748A7D}"/>
              </a:ext>
            </a:extLst>
          </p:cNvPr>
          <p:cNvSpPr txBox="1"/>
          <p:nvPr/>
        </p:nvSpPr>
        <p:spPr>
          <a:xfrm>
            <a:off x="1331640" y="2729320"/>
            <a:ext cx="7056784" cy="707886"/>
          </a:xfrm>
          <a:prstGeom prst="rect">
            <a:avLst/>
          </a:prstGeom>
          <a:noFill/>
        </p:spPr>
        <p:txBody>
          <a:bodyPr wrap="square">
            <a:spAutoFit/>
          </a:bodyPr>
          <a:lstStyle/>
          <a:p>
            <a:pPr algn="ctr"/>
            <a:r>
              <a:rPr lang="ru-RU" sz="2000" b="1" dirty="0" err="1">
                <a:solidFill>
                  <a:srgbClr val="FF0000"/>
                </a:solidFill>
                <a:latin typeface="Times New Roman" panose="02020603050405020304" pitchFamily="18" charset="0"/>
                <a:cs typeface="Times New Roman" panose="02020603050405020304" pitchFamily="18" charset="0"/>
              </a:rPr>
              <a:t>Гра</a:t>
            </a:r>
            <a:r>
              <a:rPr lang="ru-RU" sz="2000" b="1" dirty="0">
                <a:solidFill>
                  <a:srgbClr val="FF0000"/>
                </a:solidFill>
                <a:latin typeface="Times New Roman" panose="02020603050405020304" pitchFamily="18" charset="0"/>
                <a:cs typeface="Times New Roman" panose="02020603050405020304" pitchFamily="18" charset="0"/>
              </a:rPr>
              <a:t> забезпечує </a:t>
            </a:r>
            <a:r>
              <a:rPr lang="ru-RU" sz="2000" b="1" dirty="0" err="1">
                <a:solidFill>
                  <a:srgbClr val="FF0000"/>
                </a:solidFill>
                <a:latin typeface="Times New Roman" panose="02020603050405020304" pitchFamily="18" charset="0"/>
                <a:cs typeface="Times New Roman" panose="02020603050405020304" pitchFamily="18" charset="0"/>
              </a:rPr>
              <a:t>цілісність</a:t>
            </a:r>
            <a:r>
              <a:rPr lang="ru-RU" sz="2000" b="1" dirty="0">
                <a:solidFill>
                  <a:srgbClr val="FF0000"/>
                </a:solidFill>
                <a:latin typeface="Times New Roman" panose="02020603050405020304" pitchFamily="18" charset="0"/>
                <a:cs typeface="Times New Roman" panose="02020603050405020304" pitchFamily="18" charset="0"/>
              </a:rPr>
              <a:t> особистісного розвитку, оскільки </a:t>
            </a:r>
            <a:r>
              <a:rPr lang="ru-RU" sz="2000" b="1" dirty="0" err="1">
                <a:solidFill>
                  <a:srgbClr val="FF0000"/>
                </a:solidFill>
                <a:latin typeface="Times New Roman" panose="02020603050405020304" pitchFamily="18" charset="0"/>
                <a:cs typeface="Times New Roman" panose="02020603050405020304" pitchFamily="18" charset="0"/>
              </a:rPr>
              <a:t>об’єднує</a:t>
            </a:r>
            <a:r>
              <a:rPr lang="ru-RU" sz="2000" b="1" dirty="0">
                <a:solidFill>
                  <a:srgbClr val="FF0000"/>
                </a:solidFill>
                <a:latin typeface="Times New Roman" panose="02020603050405020304" pitchFamily="18" charset="0"/>
                <a:cs typeface="Times New Roman" panose="02020603050405020304" pitchFamily="18" charset="0"/>
              </a:rPr>
              <a:t> мотиваційні, інтелектуальні, </a:t>
            </a:r>
            <a:r>
              <a:rPr lang="ru-RU" sz="2000" b="1" dirty="0" err="1">
                <a:solidFill>
                  <a:srgbClr val="FF0000"/>
                </a:solidFill>
                <a:latin typeface="Times New Roman" panose="02020603050405020304" pitchFamily="18" charset="0"/>
                <a:cs typeface="Times New Roman" panose="02020603050405020304" pitchFamily="18" charset="0"/>
              </a:rPr>
              <a:t>вольові</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зусилля</a:t>
            </a:r>
            <a:r>
              <a:rPr lang="ru-RU" sz="2000" b="1" dirty="0">
                <a:solidFill>
                  <a:srgbClr val="FF0000"/>
                </a:solidFill>
                <a:latin typeface="Times New Roman" panose="02020603050405020304" pitchFamily="18" charset="0"/>
                <a:cs typeface="Times New Roman" panose="02020603050405020304" pitchFamily="18" charset="0"/>
              </a:rPr>
              <a:t> </a:t>
            </a:r>
          </a:p>
        </p:txBody>
      </p:sp>
      <p:pic>
        <p:nvPicPr>
          <p:cNvPr id="8" name="Рисунок 7" descr="E:\садик\20-21\фото\кол. перегляд Каюк\IMG_6819.JPG"/>
          <p:cNvPicPr/>
          <p:nvPr/>
        </p:nvPicPr>
        <p:blipFill>
          <a:blip r:embed="rId2" cstate="print"/>
          <a:srcRect/>
          <a:stretch>
            <a:fillRect/>
          </a:stretch>
        </p:blipFill>
        <p:spPr bwMode="auto">
          <a:xfrm>
            <a:off x="5652120" y="3789040"/>
            <a:ext cx="3005708" cy="2520280"/>
          </a:xfrm>
          <a:prstGeom prst="rect">
            <a:avLst/>
          </a:prstGeom>
          <a:noFill/>
          <a:ln w="9525">
            <a:noFill/>
            <a:miter lim="800000"/>
            <a:headEnd/>
            <a:tailEnd/>
          </a:ln>
        </p:spPr>
      </p:pic>
    </p:spTree>
    <p:extLst>
      <p:ext uri="{BB962C8B-B14F-4D97-AF65-F5344CB8AC3E}">
        <p14:creationId xmlns:p14="http://schemas.microsoft.com/office/powerpoint/2010/main" val="1797924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82013"/>
            <a:ext cx="4572000" cy="6001643"/>
          </a:xfrm>
          <a:prstGeom prst="rect">
            <a:avLst/>
          </a:prstGeom>
        </p:spPr>
        <p:txBody>
          <a:bodyPr>
            <a:spAutoFit/>
          </a:bodyPr>
          <a:lstStyle/>
          <a:p>
            <a:r>
              <a:rPr lang="ru-RU" sz="3200" b="1" dirty="0" err="1">
                <a:solidFill>
                  <a:schemeClr val="accent5">
                    <a:lumMod val="50000"/>
                  </a:schemeClr>
                </a:solidFill>
                <a:latin typeface="Times New Roman" pitchFamily="18" charset="0"/>
                <a:cs typeface="Times New Roman" pitchFamily="18" charset="0"/>
              </a:rPr>
              <a:t>Створення</a:t>
            </a:r>
            <a:r>
              <a:rPr lang="ru-RU" sz="3200" b="1" dirty="0">
                <a:solidFill>
                  <a:schemeClr val="accent5">
                    <a:lumMod val="50000"/>
                  </a:schemeClr>
                </a:solidFill>
                <a:latin typeface="Times New Roman" pitchFamily="18" charset="0"/>
                <a:cs typeface="Times New Roman" pitchFamily="18" charset="0"/>
              </a:rPr>
              <a:t> умов для </a:t>
            </a:r>
            <a:r>
              <a:rPr lang="ru-RU" sz="3200" b="1" dirty="0" err="1">
                <a:solidFill>
                  <a:schemeClr val="accent5">
                    <a:lumMod val="50000"/>
                  </a:schemeClr>
                </a:solidFill>
                <a:latin typeface="Times New Roman" pitchFamily="18" charset="0"/>
                <a:cs typeface="Times New Roman" pitchFamily="18" charset="0"/>
              </a:rPr>
              <a:t>формування</a:t>
            </a:r>
            <a:r>
              <a:rPr lang="ru-RU" sz="3200" b="1" dirty="0">
                <a:solidFill>
                  <a:schemeClr val="accent5">
                    <a:lumMod val="50000"/>
                  </a:schemeClr>
                </a:solidFill>
                <a:latin typeface="Times New Roman" pitchFamily="18" charset="0"/>
                <a:cs typeface="Times New Roman" pitchFamily="18" charset="0"/>
              </a:rPr>
              <a:t> </a:t>
            </a:r>
            <a:r>
              <a:rPr lang="ru-RU" sz="3200" b="1" dirty="0" err="1">
                <a:solidFill>
                  <a:schemeClr val="accent5">
                    <a:lumMod val="50000"/>
                  </a:schemeClr>
                </a:solidFill>
                <a:latin typeface="Times New Roman" pitchFamily="18" charset="0"/>
                <a:cs typeface="Times New Roman" pitchFamily="18" charset="0"/>
              </a:rPr>
              <a:t>ігрової</a:t>
            </a:r>
            <a:r>
              <a:rPr lang="ru-RU" sz="3200" b="1" dirty="0">
                <a:solidFill>
                  <a:schemeClr val="accent5">
                    <a:lumMod val="50000"/>
                  </a:schemeClr>
                </a:solidFill>
                <a:latin typeface="Times New Roman" pitchFamily="18" charset="0"/>
                <a:cs typeface="Times New Roman" pitchFamily="18" charset="0"/>
              </a:rPr>
              <a:t> </a:t>
            </a:r>
            <a:r>
              <a:rPr lang="ru-RU" sz="3200" b="1" dirty="0" err="1">
                <a:solidFill>
                  <a:schemeClr val="accent5">
                    <a:lumMod val="50000"/>
                  </a:schemeClr>
                </a:solidFill>
                <a:latin typeface="Times New Roman" pitchFamily="18" charset="0"/>
                <a:cs typeface="Times New Roman" pitchFamily="18" charset="0"/>
              </a:rPr>
              <a:t>компетентності</a:t>
            </a:r>
            <a:r>
              <a:rPr lang="ru-RU" sz="3200" b="1" dirty="0">
                <a:solidFill>
                  <a:schemeClr val="accent5">
                    <a:lumMod val="50000"/>
                  </a:schemeClr>
                </a:solidFill>
                <a:latin typeface="Times New Roman" pitchFamily="18" charset="0"/>
                <a:cs typeface="Times New Roman" pitchFamily="18" charset="0"/>
              </a:rPr>
              <a:t> </a:t>
            </a:r>
            <a:r>
              <a:rPr lang="ru-RU" sz="3200" b="1" dirty="0" err="1">
                <a:solidFill>
                  <a:schemeClr val="accent5">
                    <a:lumMod val="50000"/>
                  </a:schemeClr>
                </a:solidFill>
                <a:latin typeface="Times New Roman" pitchFamily="18" charset="0"/>
                <a:cs typeface="Times New Roman" pitchFamily="18" charset="0"/>
              </a:rPr>
              <a:t>дошкільника</a:t>
            </a:r>
            <a:r>
              <a:rPr lang="ru-RU" sz="3200" b="1" dirty="0">
                <a:solidFill>
                  <a:schemeClr val="accent5">
                    <a:lumMod val="50000"/>
                  </a:schemeClr>
                </a:solidFill>
                <a:latin typeface="Times New Roman" pitchFamily="18" charset="0"/>
                <a:cs typeface="Times New Roman" pitchFamily="18" charset="0"/>
              </a:rPr>
              <a:t> – </a:t>
            </a:r>
            <a:r>
              <a:rPr lang="ru-RU" sz="3200" b="1" dirty="0" err="1">
                <a:solidFill>
                  <a:schemeClr val="accent5">
                    <a:lumMod val="50000"/>
                  </a:schemeClr>
                </a:solidFill>
                <a:latin typeface="Times New Roman" pitchFamily="18" charset="0"/>
                <a:cs typeface="Times New Roman" pitchFamily="18" charset="0"/>
              </a:rPr>
              <a:t>це</a:t>
            </a:r>
            <a:r>
              <a:rPr lang="ru-RU" sz="3200" b="1" dirty="0">
                <a:solidFill>
                  <a:schemeClr val="accent5">
                    <a:lumMod val="50000"/>
                  </a:schemeClr>
                </a:solidFill>
                <a:latin typeface="Times New Roman" pitchFamily="18" charset="0"/>
                <a:cs typeface="Times New Roman" pitchFamily="18" charset="0"/>
              </a:rPr>
              <a:t> </a:t>
            </a:r>
            <a:r>
              <a:rPr lang="ru-RU" sz="3200" b="1" dirty="0" err="1">
                <a:solidFill>
                  <a:schemeClr val="accent5">
                    <a:lumMod val="50000"/>
                  </a:schemeClr>
                </a:solidFill>
                <a:latin typeface="Times New Roman" pitchFamily="18" charset="0"/>
                <a:cs typeface="Times New Roman" pitchFamily="18" charset="0"/>
              </a:rPr>
              <a:t>відповідь</a:t>
            </a:r>
            <a:r>
              <a:rPr lang="ru-RU" sz="3200" b="1" dirty="0">
                <a:solidFill>
                  <a:schemeClr val="accent5">
                    <a:lumMod val="50000"/>
                  </a:schemeClr>
                </a:solidFill>
                <a:latin typeface="Times New Roman" pitchFamily="18" charset="0"/>
                <a:cs typeface="Times New Roman" pitchFamily="18" charset="0"/>
              </a:rPr>
              <a:t> на </a:t>
            </a:r>
            <a:r>
              <a:rPr lang="ru-RU" sz="3200" b="1" dirty="0" err="1">
                <a:solidFill>
                  <a:schemeClr val="accent5">
                    <a:lumMod val="50000"/>
                  </a:schemeClr>
                </a:solidFill>
                <a:latin typeface="Times New Roman" pitchFamily="18" charset="0"/>
                <a:cs typeface="Times New Roman" pitchFamily="18" charset="0"/>
              </a:rPr>
              <a:t>запитання</a:t>
            </a:r>
            <a:r>
              <a:rPr lang="ru-RU" sz="3200" b="1" dirty="0">
                <a:solidFill>
                  <a:schemeClr val="accent5">
                    <a:lumMod val="50000"/>
                  </a:schemeClr>
                </a:solidFill>
                <a:latin typeface="Times New Roman" pitchFamily="18" charset="0"/>
                <a:cs typeface="Times New Roman" pitchFamily="18" charset="0"/>
              </a:rPr>
              <a:t>, як ми </a:t>
            </a:r>
            <a:r>
              <a:rPr lang="ru-RU" sz="3200" b="1" dirty="0" err="1">
                <a:solidFill>
                  <a:schemeClr val="accent5">
                    <a:lumMod val="50000"/>
                  </a:schemeClr>
                </a:solidFill>
                <a:latin typeface="Times New Roman" pitchFamily="18" charset="0"/>
                <a:cs typeface="Times New Roman" pitchFamily="18" charset="0"/>
              </a:rPr>
              <a:t>реалізуємо</a:t>
            </a:r>
            <a:r>
              <a:rPr lang="ru-RU" sz="3200" b="1" dirty="0">
                <a:solidFill>
                  <a:schemeClr val="accent5">
                    <a:lumMod val="50000"/>
                  </a:schemeClr>
                </a:solidFill>
                <a:latin typeface="Times New Roman" pitchFamily="18" charset="0"/>
                <a:cs typeface="Times New Roman" pitchFamily="18" charset="0"/>
              </a:rPr>
              <a:t> </a:t>
            </a:r>
            <a:r>
              <a:rPr lang="ru-RU" sz="3200" b="1" dirty="0" err="1">
                <a:solidFill>
                  <a:schemeClr val="accent5">
                    <a:lumMod val="50000"/>
                  </a:schemeClr>
                </a:solidFill>
                <a:latin typeface="Times New Roman" pitchFamily="18" charset="0"/>
                <a:cs typeface="Times New Roman" pitchFamily="18" charset="0"/>
              </a:rPr>
              <a:t>принципи</a:t>
            </a:r>
            <a:r>
              <a:rPr lang="ru-RU" sz="3200" b="1" dirty="0">
                <a:solidFill>
                  <a:schemeClr val="accent5">
                    <a:lumMod val="50000"/>
                  </a:schemeClr>
                </a:solidFill>
                <a:latin typeface="Times New Roman" pitchFamily="18" charset="0"/>
                <a:cs typeface="Times New Roman" pitchFamily="18" charset="0"/>
              </a:rPr>
              <a:t> </a:t>
            </a:r>
            <a:r>
              <a:rPr lang="ru-RU" sz="3200" b="1" dirty="0" err="1">
                <a:solidFill>
                  <a:schemeClr val="accent5">
                    <a:lumMod val="50000"/>
                  </a:schemeClr>
                </a:solidFill>
                <a:latin typeface="Times New Roman" pitchFamily="18" charset="0"/>
                <a:cs typeface="Times New Roman" pitchFamily="18" charset="0"/>
              </a:rPr>
              <a:t>якості</a:t>
            </a:r>
            <a:r>
              <a:rPr lang="ru-RU" sz="3200" b="1" dirty="0">
                <a:solidFill>
                  <a:schemeClr val="accent5">
                    <a:lumMod val="50000"/>
                  </a:schemeClr>
                </a:solidFill>
                <a:latin typeface="Times New Roman" pitchFamily="18" charset="0"/>
                <a:cs typeface="Times New Roman" pitchFamily="18" charset="0"/>
              </a:rPr>
              <a:t> </a:t>
            </a:r>
            <a:r>
              <a:rPr lang="ru-RU" sz="3200" b="1" dirty="0" err="1">
                <a:solidFill>
                  <a:schemeClr val="accent5">
                    <a:lumMod val="50000"/>
                  </a:schemeClr>
                </a:solidFill>
                <a:latin typeface="Times New Roman" pitchFamily="18" charset="0"/>
                <a:cs typeface="Times New Roman" pitchFamily="18" charset="0"/>
              </a:rPr>
              <a:t>дошкільної</a:t>
            </a:r>
            <a:r>
              <a:rPr lang="ru-RU" sz="3200" b="1" dirty="0">
                <a:solidFill>
                  <a:schemeClr val="accent5">
                    <a:lumMod val="50000"/>
                  </a:schemeClr>
                </a:solidFill>
                <a:latin typeface="Times New Roman" pitchFamily="18" charset="0"/>
                <a:cs typeface="Times New Roman" pitchFamily="18" charset="0"/>
              </a:rPr>
              <a:t> </a:t>
            </a:r>
            <a:r>
              <a:rPr lang="ru-RU" sz="3200" b="1" dirty="0" err="1">
                <a:solidFill>
                  <a:schemeClr val="accent5">
                    <a:lumMod val="50000"/>
                  </a:schemeClr>
                </a:solidFill>
                <a:latin typeface="Times New Roman" pitchFamily="18" charset="0"/>
                <a:cs typeface="Times New Roman" pitchFamily="18" charset="0"/>
              </a:rPr>
              <a:t>освіти</a:t>
            </a:r>
            <a:r>
              <a:rPr lang="ru-RU" sz="3200" b="1" dirty="0">
                <a:solidFill>
                  <a:schemeClr val="accent5">
                    <a:lumMod val="50000"/>
                  </a:schemeClr>
                </a:solidFill>
                <a:latin typeface="Times New Roman" pitchFamily="18" charset="0"/>
                <a:cs typeface="Times New Roman" pitchFamily="18" charset="0"/>
              </a:rPr>
              <a:t>, як ми </a:t>
            </a:r>
            <a:r>
              <a:rPr lang="ru-RU" sz="3200" b="1" dirty="0" err="1">
                <a:solidFill>
                  <a:schemeClr val="accent5">
                    <a:lumMod val="50000"/>
                  </a:schemeClr>
                </a:solidFill>
                <a:latin typeface="Times New Roman" pitchFamily="18" charset="0"/>
                <a:cs typeface="Times New Roman" pitchFamily="18" charset="0"/>
              </a:rPr>
              <a:t>спілкуємось</a:t>
            </a:r>
            <a:r>
              <a:rPr lang="ru-RU" sz="3200" b="1" dirty="0">
                <a:solidFill>
                  <a:schemeClr val="accent5">
                    <a:lumMod val="50000"/>
                  </a:schemeClr>
                </a:solidFill>
                <a:latin typeface="Times New Roman" pitchFamily="18" charset="0"/>
                <a:cs typeface="Times New Roman" pitchFamily="18" charset="0"/>
              </a:rPr>
              <a:t>, </a:t>
            </a:r>
            <a:r>
              <a:rPr lang="ru-RU" sz="3200" b="1" dirty="0" err="1">
                <a:solidFill>
                  <a:schemeClr val="accent5">
                    <a:lumMod val="50000"/>
                  </a:schemeClr>
                </a:solidFill>
                <a:latin typeface="Times New Roman" pitchFamily="18" charset="0"/>
                <a:cs typeface="Times New Roman" pitchFamily="18" charset="0"/>
              </a:rPr>
              <a:t>граємось</a:t>
            </a:r>
            <a:r>
              <a:rPr lang="ru-RU" sz="3200" b="1" dirty="0">
                <a:solidFill>
                  <a:schemeClr val="accent5">
                    <a:lumMod val="50000"/>
                  </a:schemeClr>
                </a:solidFill>
                <a:latin typeface="Times New Roman" pitchFamily="18" charset="0"/>
                <a:cs typeface="Times New Roman" pitchFamily="18" charset="0"/>
              </a:rPr>
              <a:t> з </a:t>
            </a:r>
            <a:r>
              <a:rPr lang="ru-RU" sz="3200" b="1" dirty="0" err="1">
                <a:solidFill>
                  <a:schemeClr val="accent5">
                    <a:lumMod val="50000"/>
                  </a:schemeClr>
                </a:solidFill>
                <a:latin typeface="Times New Roman" pitchFamily="18" charset="0"/>
                <a:cs typeface="Times New Roman" pitchFamily="18" charset="0"/>
              </a:rPr>
              <a:t>дитиною</a:t>
            </a:r>
            <a:r>
              <a:rPr lang="ru-RU" sz="3200" b="1" dirty="0">
                <a:solidFill>
                  <a:schemeClr val="accent5">
                    <a:lumMod val="50000"/>
                  </a:schemeClr>
                </a:solidFill>
                <a:latin typeface="Times New Roman" pitchFamily="18" charset="0"/>
                <a:cs typeface="Times New Roman" pitchFamily="18" charset="0"/>
              </a:rPr>
              <a:t>, </a:t>
            </a:r>
            <a:r>
              <a:rPr lang="ru-RU" sz="3200" b="1" dirty="0" err="1">
                <a:solidFill>
                  <a:schemeClr val="accent5">
                    <a:lumMod val="50000"/>
                  </a:schemeClr>
                </a:solidFill>
                <a:latin typeface="Times New Roman" pitchFamily="18" charset="0"/>
                <a:cs typeface="Times New Roman" pitchFamily="18" charset="0"/>
              </a:rPr>
              <a:t>підтримуємо</a:t>
            </a:r>
            <a:r>
              <a:rPr lang="ru-RU" sz="3200" b="1" dirty="0">
                <a:solidFill>
                  <a:schemeClr val="accent5">
                    <a:lumMod val="50000"/>
                  </a:schemeClr>
                </a:solidFill>
                <a:latin typeface="Times New Roman" pitchFamily="18" charset="0"/>
                <a:cs typeface="Times New Roman" pitchFamily="18" charset="0"/>
              </a:rPr>
              <a:t> </a:t>
            </a:r>
            <a:r>
              <a:rPr lang="ru-RU" sz="3200" b="1" dirty="0" err="1">
                <a:solidFill>
                  <a:schemeClr val="accent5">
                    <a:lumMod val="50000"/>
                  </a:schemeClr>
                </a:solidFill>
                <a:latin typeface="Times New Roman" pitchFamily="18" charset="0"/>
                <a:cs typeface="Times New Roman" pitchFamily="18" charset="0"/>
              </a:rPr>
              <a:t>розвиток</a:t>
            </a:r>
            <a:r>
              <a:rPr lang="ru-RU" sz="3200" b="1" dirty="0">
                <a:solidFill>
                  <a:schemeClr val="accent5">
                    <a:lumMod val="50000"/>
                  </a:schemeClr>
                </a:solidFill>
                <a:latin typeface="Times New Roman" pitchFamily="18" charset="0"/>
                <a:cs typeface="Times New Roman" pitchFamily="18" charset="0"/>
              </a:rPr>
              <a:t> </a:t>
            </a:r>
            <a:r>
              <a:rPr lang="ru-RU" sz="3200" b="1" dirty="0" err="1">
                <a:solidFill>
                  <a:schemeClr val="accent5">
                    <a:lumMod val="50000"/>
                  </a:schemeClr>
                </a:solidFill>
                <a:latin typeface="Times New Roman" pitchFamily="18" charset="0"/>
                <a:cs typeface="Times New Roman" pitchFamily="18" charset="0"/>
              </a:rPr>
              <a:t>її</a:t>
            </a:r>
            <a:r>
              <a:rPr lang="ru-RU" sz="3200" b="1" dirty="0">
                <a:solidFill>
                  <a:schemeClr val="accent5">
                    <a:lumMod val="50000"/>
                  </a:schemeClr>
                </a:solidFill>
                <a:latin typeface="Times New Roman" pitchFamily="18" charset="0"/>
                <a:cs typeface="Times New Roman" pitchFamily="18" charset="0"/>
              </a:rPr>
              <a:t> </a:t>
            </a:r>
            <a:r>
              <a:rPr lang="ru-RU" sz="3200" b="1" dirty="0" err="1" smtClean="0">
                <a:solidFill>
                  <a:schemeClr val="accent5">
                    <a:lumMod val="50000"/>
                  </a:schemeClr>
                </a:solidFill>
                <a:latin typeface="Times New Roman" pitchFamily="18" charset="0"/>
                <a:cs typeface="Times New Roman" pitchFamily="18" charset="0"/>
              </a:rPr>
              <a:t>здібностей</a:t>
            </a:r>
            <a:endParaRPr lang="ru-RU" sz="3200" b="1" dirty="0">
              <a:solidFill>
                <a:schemeClr val="accent5">
                  <a:lumMod val="50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060848"/>
            <a:ext cx="32403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039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4">
            <a:extLst>
              <a:ext uri="{FF2B5EF4-FFF2-40B4-BE49-F238E27FC236}">
                <a16:creationId xmlns:a16="http://schemas.microsoft.com/office/drawing/2014/main" xmlns="" id="{B7EB5D58-E0E5-4B32-A952-D4A8952CAAB6}"/>
              </a:ext>
            </a:extLst>
          </p:cNvPr>
          <p:cNvSpPr/>
          <p:nvPr/>
        </p:nvSpPr>
        <p:spPr>
          <a:xfrm>
            <a:off x="1776238" y="404665"/>
            <a:ext cx="5964113" cy="864096"/>
          </a:xfrm>
          <a:prstGeom prst="round2DiagRect">
            <a:avLst/>
          </a:prstGeom>
          <a:blipFill>
            <a:blip r:embed="rId2" cstate="print"/>
            <a:tile tx="0" ty="0" sx="100000" sy="100000" flip="none" algn="tl"/>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800" b="1" dirty="0">
                <a:solidFill>
                  <a:schemeClr val="tx1"/>
                </a:solidFill>
                <a:latin typeface="Times New Roman" pitchFamily="18" charset="0"/>
                <a:cs typeface="Times New Roman" pitchFamily="18" charset="0"/>
              </a:rPr>
              <a:t>Ігрова компетентність формується у численних видах ігор</a:t>
            </a:r>
            <a:endParaRPr lang="ru-RU" sz="2800" b="1" dirty="0">
              <a:solidFill>
                <a:schemeClr val="tx1"/>
              </a:solidFill>
              <a:latin typeface="Times New Roman" pitchFamily="18" charset="0"/>
              <a:cs typeface="Times New Roman" pitchFamily="18" charset="0"/>
            </a:endParaRPr>
          </a:p>
        </p:txBody>
      </p:sp>
      <p:sp>
        <p:nvSpPr>
          <p:cNvPr id="5" name="Прямоугольник с двумя скругленными противолежащими углами 4">
            <a:extLst>
              <a:ext uri="{FF2B5EF4-FFF2-40B4-BE49-F238E27FC236}">
                <a16:creationId xmlns:a16="http://schemas.microsoft.com/office/drawing/2014/main" xmlns="" id="{E0C31A2D-E88A-4940-AB66-5A1535B41353}"/>
              </a:ext>
            </a:extLst>
          </p:cNvPr>
          <p:cNvSpPr/>
          <p:nvPr/>
        </p:nvSpPr>
        <p:spPr>
          <a:xfrm>
            <a:off x="2866290" y="1420524"/>
            <a:ext cx="3299817" cy="648072"/>
          </a:xfrm>
          <a:prstGeom prst="round2DiagRect">
            <a:avLst/>
          </a:prstGeom>
          <a:blipFill>
            <a:blip r:embed="rId2" cstate="print"/>
            <a:tile tx="0" ty="0" sx="100000" sy="100000" flip="none" algn="tl"/>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800" b="1" dirty="0">
                <a:solidFill>
                  <a:schemeClr val="tx1"/>
                </a:solidFill>
                <a:latin typeface="Times New Roman" pitchFamily="18" charset="0"/>
                <a:cs typeface="Times New Roman" pitchFamily="18" charset="0"/>
              </a:rPr>
              <a:t>Творчих</a:t>
            </a:r>
            <a:endParaRPr lang="ru-RU" sz="2800" b="1" dirty="0">
              <a:solidFill>
                <a:schemeClr val="tx1"/>
              </a:solidFill>
              <a:latin typeface="Times New Roman" pitchFamily="18" charset="0"/>
              <a:cs typeface="Times New Roman" pitchFamily="18" charset="0"/>
            </a:endParaRPr>
          </a:p>
        </p:txBody>
      </p:sp>
      <p:sp>
        <p:nvSpPr>
          <p:cNvPr id="7" name="Стрелка вниз 10">
            <a:extLst>
              <a:ext uri="{FF2B5EF4-FFF2-40B4-BE49-F238E27FC236}">
                <a16:creationId xmlns:a16="http://schemas.microsoft.com/office/drawing/2014/main" xmlns="" id="{4A7BABEE-EB40-403D-A62E-E2F1D7FB342C}"/>
              </a:ext>
            </a:extLst>
          </p:cNvPr>
          <p:cNvSpPr/>
          <p:nvPr/>
        </p:nvSpPr>
        <p:spPr>
          <a:xfrm rot="1414142">
            <a:off x="2532372" y="2170269"/>
            <a:ext cx="484187" cy="1079500"/>
          </a:xfrm>
          <a:prstGeom prst="downArrow">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8" name="Стрелка вниз 10">
            <a:extLst>
              <a:ext uri="{FF2B5EF4-FFF2-40B4-BE49-F238E27FC236}">
                <a16:creationId xmlns:a16="http://schemas.microsoft.com/office/drawing/2014/main" xmlns="" id="{F7585611-34DA-45D4-A95E-34DBBA4FE717}"/>
              </a:ext>
            </a:extLst>
          </p:cNvPr>
          <p:cNvSpPr/>
          <p:nvPr/>
        </p:nvSpPr>
        <p:spPr>
          <a:xfrm>
            <a:off x="4281979" y="2156294"/>
            <a:ext cx="484187" cy="1079500"/>
          </a:xfrm>
          <a:prstGeom prst="downArrow">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pic>
        <p:nvPicPr>
          <p:cNvPr id="9" name="Рисунок 8">
            <a:extLst>
              <a:ext uri="{FF2B5EF4-FFF2-40B4-BE49-F238E27FC236}">
                <a16:creationId xmlns:a16="http://schemas.microsoft.com/office/drawing/2014/main" xmlns="" id="{76773687-E087-48D8-B8CC-71D7E72B201A}"/>
              </a:ext>
            </a:extLst>
          </p:cNvPr>
          <p:cNvPicPr>
            <a:picLocks noChangeAspect="1"/>
          </p:cNvPicPr>
          <p:nvPr/>
        </p:nvPicPr>
        <p:blipFill>
          <a:blip r:embed="rId3" cstate="print"/>
          <a:stretch>
            <a:fillRect/>
          </a:stretch>
        </p:blipFill>
        <p:spPr>
          <a:xfrm rot="19942305">
            <a:off x="6145304" y="2035864"/>
            <a:ext cx="536494" cy="1103472"/>
          </a:xfrm>
          <a:prstGeom prst="rect">
            <a:avLst/>
          </a:prstGeom>
        </p:spPr>
      </p:pic>
      <p:sp>
        <p:nvSpPr>
          <p:cNvPr id="10" name="Прямоугольник с двумя скругленными противолежащими углами 6">
            <a:extLst>
              <a:ext uri="{FF2B5EF4-FFF2-40B4-BE49-F238E27FC236}">
                <a16:creationId xmlns:a16="http://schemas.microsoft.com/office/drawing/2014/main" xmlns="" id="{6DE3DDFF-5F16-4868-8664-DED050DF518C}"/>
              </a:ext>
            </a:extLst>
          </p:cNvPr>
          <p:cNvSpPr/>
          <p:nvPr/>
        </p:nvSpPr>
        <p:spPr>
          <a:xfrm>
            <a:off x="1043608" y="3259476"/>
            <a:ext cx="1916218" cy="973834"/>
          </a:xfrm>
          <a:prstGeom prst="round2DiagRect">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000" dirty="0">
                <a:solidFill>
                  <a:schemeClr val="tx1"/>
                </a:solidFill>
                <a:latin typeface="Arial Black" pitchFamily="34" charset="0"/>
              </a:rPr>
              <a:t>Сюжетно-рольові</a:t>
            </a:r>
          </a:p>
        </p:txBody>
      </p:sp>
      <p:sp>
        <p:nvSpPr>
          <p:cNvPr id="13" name="Прямоугольник с двумя скругленными противолежащими углами 7">
            <a:extLst>
              <a:ext uri="{FF2B5EF4-FFF2-40B4-BE49-F238E27FC236}">
                <a16:creationId xmlns:a16="http://schemas.microsoft.com/office/drawing/2014/main" xmlns="" id="{8400A97B-1A43-4989-B6B0-0FD1B6112738}"/>
              </a:ext>
            </a:extLst>
          </p:cNvPr>
          <p:cNvSpPr/>
          <p:nvPr/>
        </p:nvSpPr>
        <p:spPr>
          <a:xfrm>
            <a:off x="3338995" y="3279671"/>
            <a:ext cx="2354405" cy="1130300"/>
          </a:xfrm>
          <a:prstGeom prst="round2Diag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000" dirty="0">
                <a:solidFill>
                  <a:schemeClr val="tx1"/>
                </a:solidFill>
                <a:latin typeface="Arial Black" pitchFamily="34" charset="0"/>
              </a:rPr>
              <a:t>Будівельно-конструктивні</a:t>
            </a:r>
          </a:p>
        </p:txBody>
      </p:sp>
      <p:sp>
        <p:nvSpPr>
          <p:cNvPr id="14" name="Прямоугольник с двумя скругленными противолежащими углами 9">
            <a:extLst>
              <a:ext uri="{FF2B5EF4-FFF2-40B4-BE49-F238E27FC236}">
                <a16:creationId xmlns:a16="http://schemas.microsoft.com/office/drawing/2014/main" xmlns="" id="{94B3BA1D-9B37-4241-BBA8-A29FCCE8EE75}"/>
              </a:ext>
            </a:extLst>
          </p:cNvPr>
          <p:cNvSpPr/>
          <p:nvPr/>
        </p:nvSpPr>
        <p:spPr>
          <a:xfrm>
            <a:off x="5920032" y="3144731"/>
            <a:ext cx="2374900" cy="1088580"/>
          </a:xfrm>
          <a:prstGeom prst="round2Diag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000" dirty="0">
                <a:solidFill>
                  <a:schemeClr val="tx1"/>
                </a:solidFill>
                <a:latin typeface="Arial Black" pitchFamily="34" charset="0"/>
              </a:rPr>
              <a:t>Ігри на теми літературних творів</a:t>
            </a:r>
          </a:p>
        </p:txBody>
      </p:sp>
      <p:sp>
        <p:nvSpPr>
          <p:cNvPr id="15" name="Облако 14">
            <a:extLst>
              <a:ext uri="{FF2B5EF4-FFF2-40B4-BE49-F238E27FC236}">
                <a16:creationId xmlns:a16="http://schemas.microsoft.com/office/drawing/2014/main" xmlns="" id="{3DBDF07F-AF45-4C6B-8815-88799F1EFB46}"/>
              </a:ext>
            </a:extLst>
          </p:cNvPr>
          <p:cNvSpPr/>
          <p:nvPr/>
        </p:nvSpPr>
        <p:spPr>
          <a:xfrm>
            <a:off x="409816" y="4711798"/>
            <a:ext cx="3183802" cy="1713412"/>
          </a:xfrm>
          <a:prstGeom prst="cloud">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Arial Black" pitchFamily="34" charset="0"/>
                <a:cs typeface="Times New Roman" pitchFamily="18" charset="0"/>
              </a:rPr>
              <a:t>Сімейні</a:t>
            </a:r>
          </a:p>
          <a:p>
            <a:pPr algn="ctr" fontAlgn="auto">
              <a:spcBef>
                <a:spcPts val="0"/>
              </a:spcBef>
              <a:spcAft>
                <a:spcPts val="0"/>
              </a:spcAft>
              <a:defRPr/>
            </a:pPr>
            <a:r>
              <a:rPr lang="ru-RU" b="1" dirty="0">
                <a:solidFill>
                  <a:schemeClr val="tx1"/>
                </a:solidFill>
                <a:latin typeface="Arial Black" pitchFamily="34" charset="0"/>
                <a:cs typeface="Times New Roman" pitchFamily="18" charset="0"/>
              </a:rPr>
              <a:t>побутові,</a:t>
            </a:r>
          </a:p>
          <a:p>
            <a:pPr algn="ctr" fontAlgn="auto">
              <a:spcBef>
                <a:spcPts val="0"/>
              </a:spcBef>
              <a:spcAft>
                <a:spcPts val="0"/>
              </a:spcAft>
              <a:defRPr/>
            </a:pPr>
            <a:r>
              <a:rPr lang="ru-RU" b="1" dirty="0">
                <a:solidFill>
                  <a:schemeClr val="tx1"/>
                </a:solidFill>
                <a:latin typeface="Arial Black" pitchFamily="34" charset="0"/>
                <a:cs typeface="Times New Roman" pitchFamily="18" charset="0"/>
              </a:rPr>
              <a:t>суспільні</a:t>
            </a:r>
          </a:p>
          <a:p>
            <a:pPr algn="ctr" fontAlgn="auto">
              <a:spcBef>
                <a:spcPts val="0"/>
              </a:spcBef>
              <a:spcAft>
                <a:spcPts val="0"/>
              </a:spcAft>
              <a:defRPr/>
            </a:pPr>
            <a:endParaRPr lang="ru-RU" sz="1400" dirty="0">
              <a:solidFill>
                <a:schemeClr val="tx1"/>
              </a:solidFill>
              <a:latin typeface="Times New Roman" pitchFamily="18" charset="0"/>
              <a:cs typeface="Times New Roman" pitchFamily="18" charset="0"/>
            </a:endParaRPr>
          </a:p>
        </p:txBody>
      </p:sp>
      <p:sp>
        <p:nvSpPr>
          <p:cNvPr id="16" name="Облако 15">
            <a:extLst>
              <a:ext uri="{FF2B5EF4-FFF2-40B4-BE49-F238E27FC236}">
                <a16:creationId xmlns:a16="http://schemas.microsoft.com/office/drawing/2014/main" xmlns="" id="{5B0FE921-2FDD-4D71-B043-BA2DF9E50B02}"/>
              </a:ext>
            </a:extLst>
          </p:cNvPr>
          <p:cNvSpPr/>
          <p:nvPr/>
        </p:nvSpPr>
        <p:spPr>
          <a:xfrm>
            <a:off x="5550382" y="4617586"/>
            <a:ext cx="3183802" cy="1383720"/>
          </a:xfrm>
          <a:prstGeom prst="cloud">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Arial Black" pitchFamily="34" charset="0"/>
                <a:cs typeface="Times New Roman" pitchFamily="18" charset="0"/>
              </a:rPr>
              <a:t>драматизація, інсценування</a:t>
            </a:r>
            <a:endParaRPr lang="ru-RU" dirty="0">
              <a:solidFill>
                <a:schemeClr val="tx1"/>
              </a:solidFill>
              <a:latin typeface="Arial Black" pitchFamily="34" charset="0"/>
              <a:cs typeface="Times New Roman" pitchFamily="18" charset="0"/>
            </a:endParaRPr>
          </a:p>
        </p:txBody>
      </p:sp>
      <p:pic>
        <p:nvPicPr>
          <p:cNvPr id="17" name="Рисунок 16">
            <a:extLst>
              <a:ext uri="{FF2B5EF4-FFF2-40B4-BE49-F238E27FC236}">
                <a16:creationId xmlns:a16="http://schemas.microsoft.com/office/drawing/2014/main" xmlns="" id="{07DB403E-FECE-4792-AFA0-C715951334BF}"/>
              </a:ext>
            </a:extLst>
          </p:cNvPr>
          <p:cNvPicPr>
            <a:picLocks noChangeAspect="1"/>
          </p:cNvPicPr>
          <p:nvPr/>
        </p:nvPicPr>
        <p:blipFill>
          <a:blip r:embed="rId4" cstate="print"/>
          <a:stretch>
            <a:fillRect/>
          </a:stretch>
        </p:blipFill>
        <p:spPr>
          <a:xfrm>
            <a:off x="315681" y="3516968"/>
            <a:ext cx="664522" cy="1432684"/>
          </a:xfrm>
          <a:prstGeom prst="rect">
            <a:avLst/>
          </a:prstGeom>
        </p:spPr>
      </p:pic>
      <p:pic>
        <p:nvPicPr>
          <p:cNvPr id="18" name="Рисунок 17">
            <a:extLst>
              <a:ext uri="{FF2B5EF4-FFF2-40B4-BE49-F238E27FC236}">
                <a16:creationId xmlns:a16="http://schemas.microsoft.com/office/drawing/2014/main" xmlns="" id="{63A6F68A-D701-475F-8F23-C17E550C1596}"/>
              </a:ext>
            </a:extLst>
          </p:cNvPr>
          <p:cNvPicPr>
            <a:picLocks noChangeAspect="1"/>
          </p:cNvPicPr>
          <p:nvPr/>
        </p:nvPicPr>
        <p:blipFill>
          <a:blip r:embed="rId5" cstate="print"/>
          <a:stretch>
            <a:fillRect/>
          </a:stretch>
        </p:blipFill>
        <p:spPr>
          <a:xfrm>
            <a:off x="8294932" y="3532453"/>
            <a:ext cx="755970" cy="1231499"/>
          </a:xfrm>
          <a:prstGeom prst="rect">
            <a:avLst/>
          </a:prstGeom>
        </p:spPr>
      </p:pic>
    </p:spTree>
    <p:extLst>
      <p:ext uri="{BB962C8B-B14F-4D97-AF65-F5344CB8AC3E}">
        <p14:creationId xmlns:p14="http://schemas.microsoft.com/office/powerpoint/2010/main" val="29326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4">
            <a:extLst>
              <a:ext uri="{FF2B5EF4-FFF2-40B4-BE49-F238E27FC236}">
                <a16:creationId xmlns:a16="http://schemas.microsoft.com/office/drawing/2014/main" xmlns="" id="{B7EB5D58-E0E5-4B32-A952-D4A8952CAAB6}"/>
              </a:ext>
            </a:extLst>
          </p:cNvPr>
          <p:cNvSpPr/>
          <p:nvPr/>
        </p:nvSpPr>
        <p:spPr>
          <a:xfrm>
            <a:off x="1776238" y="404665"/>
            <a:ext cx="5964113" cy="864096"/>
          </a:xfrm>
          <a:prstGeom prst="round2DiagRect">
            <a:avLst/>
          </a:prstGeom>
          <a:blipFill>
            <a:blip r:embed="rId2" cstate="print"/>
            <a:tile tx="0" ty="0" sx="100000" sy="100000" flip="none" algn="tl"/>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800" b="1" dirty="0">
                <a:solidFill>
                  <a:schemeClr val="tx1"/>
                </a:solidFill>
                <a:latin typeface="Times New Roman" pitchFamily="18" charset="0"/>
                <a:cs typeface="Times New Roman" pitchFamily="18" charset="0"/>
              </a:rPr>
              <a:t>Ігри з правилами</a:t>
            </a:r>
            <a:endParaRPr lang="ru-RU" sz="2800" b="1" dirty="0">
              <a:solidFill>
                <a:schemeClr val="tx1"/>
              </a:solidFill>
              <a:latin typeface="Times New Roman" pitchFamily="18" charset="0"/>
              <a:cs typeface="Times New Roman" pitchFamily="18" charset="0"/>
            </a:endParaRPr>
          </a:p>
        </p:txBody>
      </p:sp>
      <p:sp>
        <p:nvSpPr>
          <p:cNvPr id="7" name="Стрелка вниз 10">
            <a:extLst>
              <a:ext uri="{FF2B5EF4-FFF2-40B4-BE49-F238E27FC236}">
                <a16:creationId xmlns:a16="http://schemas.microsoft.com/office/drawing/2014/main" xmlns="" id="{4A7BABEE-EB40-403D-A62E-E2F1D7FB342C}"/>
              </a:ext>
            </a:extLst>
          </p:cNvPr>
          <p:cNvSpPr/>
          <p:nvPr/>
        </p:nvSpPr>
        <p:spPr>
          <a:xfrm rot="1414142">
            <a:off x="2412399" y="1307610"/>
            <a:ext cx="484187" cy="1079500"/>
          </a:xfrm>
          <a:prstGeom prst="downArrow">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8" name="Стрелка вниз 10">
            <a:extLst>
              <a:ext uri="{FF2B5EF4-FFF2-40B4-BE49-F238E27FC236}">
                <a16:creationId xmlns:a16="http://schemas.microsoft.com/office/drawing/2014/main" xmlns="" id="{F7585611-34DA-45D4-A95E-34DBBA4FE717}"/>
              </a:ext>
            </a:extLst>
          </p:cNvPr>
          <p:cNvSpPr/>
          <p:nvPr/>
        </p:nvSpPr>
        <p:spPr>
          <a:xfrm>
            <a:off x="4517147" y="1357409"/>
            <a:ext cx="484187" cy="1079500"/>
          </a:xfrm>
          <a:prstGeom prst="downArrow">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pic>
        <p:nvPicPr>
          <p:cNvPr id="9" name="Рисунок 8">
            <a:extLst>
              <a:ext uri="{FF2B5EF4-FFF2-40B4-BE49-F238E27FC236}">
                <a16:creationId xmlns:a16="http://schemas.microsoft.com/office/drawing/2014/main" xmlns="" id="{76773687-E087-48D8-B8CC-71D7E72B201A}"/>
              </a:ext>
            </a:extLst>
          </p:cNvPr>
          <p:cNvPicPr>
            <a:picLocks noChangeAspect="1"/>
          </p:cNvPicPr>
          <p:nvPr/>
        </p:nvPicPr>
        <p:blipFill>
          <a:blip r:embed="rId3" cstate="print"/>
          <a:stretch>
            <a:fillRect/>
          </a:stretch>
        </p:blipFill>
        <p:spPr>
          <a:xfrm rot="19942305">
            <a:off x="6525463" y="1330243"/>
            <a:ext cx="536494" cy="1103472"/>
          </a:xfrm>
          <a:prstGeom prst="rect">
            <a:avLst/>
          </a:prstGeom>
        </p:spPr>
      </p:pic>
      <p:sp>
        <p:nvSpPr>
          <p:cNvPr id="10" name="Прямоугольник с двумя скругленными противолежащими углами 6">
            <a:extLst>
              <a:ext uri="{FF2B5EF4-FFF2-40B4-BE49-F238E27FC236}">
                <a16:creationId xmlns:a16="http://schemas.microsoft.com/office/drawing/2014/main" xmlns="" id="{6DE3DDFF-5F16-4868-8664-DED050DF518C}"/>
              </a:ext>
            </a:extLst>
          </p:cNvPr>
          <p:cNvSpPr/>
          <p:nvPr/>
        </p:nvSpPr>
        <p:spPr>
          <a:xfrm>
            <a:off x="1175994" y="2436909"/>
            <a:ext cx="1916218" cy="973834"/>
          </a:xfrm>
          <a:prstGeom prst="round2DiagRect">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000" dirty="0">
                <a:solidFill>
                  <a:schemeClr val="tx1"/>
                </a:solidFill>
                <a:latin typeface="Arial Black" pitchFamily="34" charset="0"/>
              </a:rPr>
              <a:t>Рухливі</a:t>
            </a:r>
          </a:p>
        </p:txBody>
      </p:sp>
      <p:sp>
        <p:nvSpPr>
          <p:cNvPr id="13" name="Прямоугольник с двумя скругленными противолежащими углами 7">
            <a:extLst>
              <a:ext uri="{FF2B5EF4-FFF2-40B4-BE49-F238E27FC236}">
                <a16:creationId xmlns:a16="http://schemas.microsoft.com/office/drawing/2014/main" xmlns="" id="{8400A97B-1A43-4989-B6B0-0FD1B6112738}"/>
              </a:ext>
            </a:extLst>
          </p:cNvPr>
          <p:cNvSpPr/>
          <p:nvPr/>
        </p:nvSpPr>
        <p:spPr>
          <a:xfrm>
            <a:off x="3440639" y="2482335"/>
            <a:ext cx="2354405" cy="1130300"/>
          </a:xfrm>
          <a:prstGeom prst="round2Diag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000" dirty="0">
                <a:solidFill>
                  <a:schemeClr val="tx1"/>
                </a:solidFill>
                <a:latin typeface="Arial Black" pitchFamily="34" charset="0"/>
              </a:rPr>
              <a:t>Народні </a:t>
            </a:r>
          </a:p>
        </p:txBody>
      </p:sp>
      <p:sp>
        <p:nvSpPr>
          <p:cNvPr id="14" name="Прямоугольник с двумя скругленными противолежащими углами 9">
            <a:extLst>
              <a:ext uri="{FF2B5EF4-FFF2-40B4-BE49-F238E27FC236}">
                <a16:creationId xmlns:a16="http://schemas.microsoft.com/office/drawing/2014/main" xmlns="" id="{94B3BA1D-9B37-4241-BBA8-A29FCCE8EE75}"/>
              </a:ext>
            </a:extLst>
          </p:cNvPr>
          <p:cNvSpPr/>
          <p:nvPr/>
        </p:nvSpPr>
        <p:spPr>
          <a:xfrm>
            <a:off x="6164694" y="2503195"/>
            <a:ext cx="2374900" cy="1088580"/>
          </a:xfrm>
          <a:prstGeom prst="round2Diag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000" dirty="0">
                <a:solidFill>
                  <a:schemeClr val="tx1"/>
                </a:solidFill>
                <a:latin typeface="Arial Black" pitchFamily="34" charset="0"/>
              </a:rPr>
              <a:t>Дидактичні</a:t>
            </a:r>
          </a:p>
        </p:txBody>
      </p:sp>
      <p:sp>
        <p:nvSpPr>
          <p:cNvPr id="15" name="Облако 14">
            <a:extLst>
              <a:ext uri="{FF2B5EF4-FFF2-40B4-BE49-F238E27FC236}">
                <a16:creationId xmlns:a16="http://schemas.microsoft.com/office/drawing/2014/main" xmlns="" id="{3DBDF07F-AF45-4C6B-8815-88799F1EFB46}"/>
              </a:ext>
            </a:extLst>
          </p:cNvPr>
          <p:cNvSpPr/>
          <p:nvPr/>
        </p:nvSpPr>
        <p:spPr>
          <a:xfrm>
            <a:off x="0" y="3591565"/>
            <a:ext cx="3440639" cy="2645748"/>
          </a:xfrm>
          <a:prstGeom prst="cloud">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err="1">
                <a:solidFill>
                  <a:schemeClr val="tx1"/>
                </a:solidFill>
                <a:latin typeface="Arial Black" pitchFamily="34" charset="0"/>
                <a:cs typeface="Times New Roman" pitchFamily="18" charset="0"/>
              </a:rPr>
              <a:t>Великої</a:t>
            </a:r>
            <a:r>
              <a:rPr lang="ru-RU" sz="1600" b="1" dirty="0">
                <a:solidFill>
                  <a:schemeClr val="tx1"/>
                </a:solidFill>
                <a:latin typeface="Arial Black" pitchFamily="34" charset="0"/>
                <a:cs typeface="Times New Roman" pitchFamily="18" charset="0"/>
              </a:rPr>
              <a:t>, </a:t>
            </a:r>
            <a:r>
              <a:rPr lang="ru-RU" sz="1600" b="1" dirty="0" err="1">
                <a:solidFill>
                  <a:schemeClr val="tx1"/>
                </a:solidFill>
                <a:latin typeface="Arial Black" pitchFamily="34" charset="0"/>
                <a:cs typeface="Times New Roman" pitchFamily="18" charset="0"/>
              </a:rPr>
              <a:t>середньої</a:t>
            </a:r>
            <a:r>
              <a:rPr lang="ru-RU" sz="1600" b="1" dirty="0">
                <a:solidFill>
                  <a:schemeClr val="tx1"/>
                </a:solidFill>
                <a:latin typeface="Arial Black" pitchFamily="34" charset="0"/>
                <a:cs typeface="Times New Roman" pitchFamily="18" charset="0"/>
              </a:rPr>
              <a:t>, </a:t>
            </a:r>
            <a:r>
              <a:rPr lang="ru-RU" sz="1600" b="1" dirty="0" err="1">
                <a:solidFill>
                  <a:schemeClr val="tx1"/>
                </a:solidFill>
                <a:latin typeface="Arial Black" pitchFamily="34" charset="0"/>
                <a:cs typeface="Times New Roman" pitchFamily="18" charset="0"/>
              </a:rPr>
              <a:t>малої</a:t>
            </a:r>
            <a:r>
              <a:rPr lang="ru-RU" sz="1600" b="1" dirty="0">
                <a:solidFill>
                  <a:schemeClr val="tx1"/>
                </a:solidFill>
                <a:latin typeface="Arial Black" pitchFamily="34" charset="0"/>
                <a:cs typeface="Times New Roman" pitchFamily="18" charset="0"/>
              </a:rPr>
              <a:t> </a:t>
            </a:r>
            <a:r>
              <a:rPr lang="ru-RU" sz="1600" b="1" dirty="0" err="1">
                <a:solidFill>
                  <a:schemeClr val="tx1"/>
                </a:solidFill>
                <a:latin typeface="Arial Black" pitchFamily="34" charset="0"/>
                <a:cs typeface="Times New Roman" pitchFamily="18" charset="0"/>
              </a:rPr>
              <a:t>рухливості</a:t>
            </a:r>
            <a:r>
              <a:rPr lang="ru-RU" sz="1600" b="1" dirty="0">
                <a:solidFill>
                  <a:schemeClr val="tx1"/>
                </a:solidFill>
                <a:latin typeface="Arial Black" pitchFamily="34" charset="0"/>
                <a:cs typeface="Times New Roman" pitchFamily="18" charset="0"/>
              </a:rPr>
              <a:t>,</a:t>
            </a:r>
          </a:p>
          <a:p>
            <a:pPr algn="ctr" fontAlgn="auto">
              <a:spcBef>
                <a:spcPts val="0"/>
              </a:spcBef>
              <a:spcAft>
                <a:spcPts val="0"/>
              </a:spcAft>
              <a:defRPr/>
            </a:pPr>
            <a:r>
              <a:rPr lang="ru-RU" sz="1600" b="1" dirty="0" err="1">
                <a:solidFill>
                  <a:schemeClr val="tx1"/>
                </a:solidFill>
                <a:latin typeface="Arial Black" pitchFamily="34" charset="0"/>
                <a:cs typeface="Times New Roman" pitchFamily="18" charset="0"/>
              </a:rPr>
              <a:t>сюжетні</a:t>
            </a:r>
            <a:r>
              <a:rPr lang="ru-RU" sz="1600" b="1" dirty="0">
                <a:solidFill>
                  <a:schemeClr val="tx1"/>
                </a:solidFill>
                <a:latin typeface="Arial Black" pitchFamily="34" charset="0"/>
                <a:cs typeface="Times New Roman" pitchFamily="18" charset="0"/>
              </a:rPr>
              <a:t> </a:t>
            </a:r>
            <a:r>
              <a:rPr lang="ru-RU" sz="1600" b="1" dirty="0" err="1">
                <a:solidFill>
                  <a:schemeClr val="tx1"/>
                </a:solidFill>
                <a:latin typeface="Arial Black" pitchFamily="34" charset="0"/>
                <a:cs typeface="Times New Roman" pitchFamily="18" charset="0"/>
              </a:rPr>
              <a:t>ігри</a:t>
            </a:r>
            <a:r>
              <a:rPr lang="ru-RU" sz="1600" b="1" dirty="0">
                <a:solidFill>
                  <a:schemeClr val="tx1"/>
                </a:solidFill>
                <a:latin typeface="Arial Black" pitchFamily="34" charset="0"/>
                <a:cs typeface="Times New Roman" pitchFamily="18" charset="0"/>
              </a:rPr>
              <a:t> з предметами,</a:t>
            </a:r>
          </a:p>
          <a:p>
            <a:pPr algn="ctr" fontAlgn="auto">
              <a:spcBef>
                <a:spcPts val="0"/>
              </a:spcBef>
              <a:spcAft>
                <a:spcPts val="0"/>
              </a:spcAft>
              <a:defRPr/>
            </a:pPr>
            <a:r>
              <a:rPr lang="ru-RU" sz="1600" b="1" dirty="0">
                <a:solidFill>
                  <a:schemeClr val="tx1"/>
                </a:solidFill>
                <a:latin typeface="Arial Black" pitchFamily="34" charset="0"/>
                <a:cs typeface="Times New Roman" pitchFamily="18" charset="0"/>
              </a:rPr>
              <a:t>За </a:t>
            </a:r>
            <a:r>
              <a:rPr lang="ru-RU" sz="1600" b="1" dirty="0" err="1">
                <a:solidFill>
                  <a:schemeClr val="tx1"/>
                </a:solidFill>
                <a:latin typeface="Arial Black" pitchFamily="34" charset="0"/>
                <a:cs typeface="Times New Roman" pitchFamily="18" charset="0"/>
              </a:rPr>
              <a:t>переваженням</a:t>
            </a:r>
            <a:r>
              <a:rPr lang="ru-RU" sz="1600" b="1" dirty="0">
                <a:solidFill>
                  <a:schemeClr val="tx1"/>
                </a:solidFill>
                <a:latin typeface="Arial Black" pitchFamily="34" charset="0"/>
                <a:cs typeface="Times New Roman" pitchFamily="18" charset="0"/>
              </a:rPr>
              <a:t> основного руху </a:t>
            </a:r>
          </a:p>
          <a:p>
            <a:pPr algn="ctr" fontAlgn="auto">
              <a:spcBef>
                <a:spcPts val="0"/>
              </a:spcBef>
              <a:spcAft>
                <a:spcPts val="0"/>
              </a:spcAft>
              <a:defRPr/>
            </a:pPr>
            <a:r>
              <a:rPr lang="ru-RU" sz="1600" b="1" dirty="0" err="1">
                <a:solidFill>
                  <a:schemeClr val="tx1"/>
                </a:solidFill>
                <a:latin typeface="Arial Black" pitchFamily="34" charset="0"/>
                <a:cs typeface="Times New Roman" pitchFamily="18" charset="0"/>
              </a:rPr>
              <a:t>Ігри-естафет</a:t>
            </a:r>
            <a:r>
              <a:rPr lang="ru-RU" sz="1600" dirty="0" err="1">
                <a:solidFill>
                  <a:schemeClr val="tx1"/>
                </a:solidFill>
                <a:latin typeface="Arial Black" pitchFamily="34" charset="0"/>
                <a:cs typeface="Times New Roman" pitchFamily="18" charset="0"/>
              </a:rPr>
              <a:t>и</a:t>
            </a:r>
            <a:endParaRPr lang="ru-RU" sz="1600" dirty="0">
              <a:solidFill>
                <a:schemeClr val="tx1"/>
              </a:solidFill>
              <a:latin typeface="Arial Black" pitchFamily="34" charset="0"/>
              <a:cs typeface="Times New Roman" pitchFamily="18" charset="0"/>
            </a:endParaRPr>
          </a:p>
          <a:p>
            <a:pPr algn="ctr" fontAlgn="auto">
              <a:spcBef>
                <a:spcPts val="0"/>
              </a:spcBef>
              <a:spcAft>
                <a:spcPts val="0"/>
              </a:spcAft>
              <a:defRPr/>
            </a:pPr>
            <a:endParaRPr lang="ru-RU" sz="1400" dirty="0">
              <a:solidFill>
                <a:schemeClr val="tx1"/>
              </a:solidFill>
              <a:latin typeface="Times New Roman" pitchFamily="18" charset="0"/>
              <a:cs typeface="Times New Roman" pitchFamily="18" charset="0"/>
            </a:endParaRPr>
          </a:p>
        </p:txBody>
      </p:sp>
      <p:sp>
        <p:nvSpPr>
          <p:cNvPr id="16" name="Облако 15">
            <a:extLst>
              <a:ext uri="{FF2B5EF4-FFF2-40B4-BE49-F238E27FC236}">
                <a16:creationId xmlns:a16="http://schemas.microsoft.com/office/drawing/2014/main" xmlns="" id="{5B0FE921-2FDD-4D71-B043-BA2DF9E50B02}"/>
              </a:ext>
            </a:extLst>
          </p:cNvPr>
          <p:cNvSpPr/>
          <p:nvPr/>
        </p:nvSpPr>
        <p:spPr>
          <a:xfrm>
            <a:off x="3275857" y="3620631"/>
            <a:ext cx="2888837" cy="1879959"/>
          </a:xfrm>
          <a:prstGeom prst="cloud">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600" dirty="0">
                <a:solidFill>
                  <a:schemeClr val="tx1"/>
                </a:solidFill>
                <a:latin typeface="Arial Black" pitchFamily="34" charset="0"/>
                <a:cs typeface="Times New Roman" pitchFamily="18" charset="0"/>
              </a:rPr>
              <a:t>Забави,</a:t>
            </a:r>
          </a:p>
          <a:p>
            <a:pPr algn="ctr" fontAlgn="auto">
              <a:spcBef>
                <a:spcPts val="0"/>
              </a:spcBef>
              <a:spcAft>
                <a:spcPts val="0"/>
              </a:spcAft>
              <a:defRPr/>
            </a:pPr>
            <a:r>
              <a:rPr lang="uk-UA" sz="1600" dirty="0">
                <a:solidFill>
                  <a:schemeClr val="tx1"/>
                </a:solidFill>
                <a:latin typeface="Arial Black" pitchFamily="34" charset="0"/>
                <a:cs typeface="Times New Roman" pitchFamily="18" charset="0"/>
              </a:rPr>
              <a:t>Рухливі, Дидактичні, </a:t>
            </a:r>
          </a:p>
          <a:p>
            <a:pPr algn="ctr" fontAlgn="auto">
              <a:spcBef>
                <a:spcPts val="0"/>
              </a:spcBef>
              <a:spcAft>
                <a:spcPts val="0"/>
              </a:spcAft>
              <a:defRPr/>
            </a:pPr>
            <a:r>
              <a:rPr lang="uk-UA" sz="1600" dirty="0">
                <a:solidFill>
                  <a:schemeClr val="tx1"/>
                </a:solidFill>
                <a:latin typeface="Arial Black" pitchFamily="34" charset="0"/>
                <a:cs typeface="Times New Roman" pitchFamily="18" charset="0"/>
              </a:rPr>
              <a:t>Обрядові</a:t>
            </a:r>
            <a:endParaRPr lang="ru-RU" sz="1600" dirty="0">
              <a:solidFill>
                <a:schemeClr val="tx1"/>
              </a:solidFill>
              <a:latin typeface="Arial Black" pitchFamily="34" charset="0"/>
              <a:cs typeface="Times New Roman" pitchFamily="18" charset="0"/>
            </a:endParaRPr>
          </a:p>
        </p:txBody>
      </p:sp>
      <p:sp>
        <p:nvSpPr>
          <p:cNvPr id="19" name="Облако 18">
            <a:extLst>
              <a:ext uri="{FF2B5EF4-FFF2-40B4-BE49-F238E27FC236}">
                <a16:creationId xmlns:a16="http://schemas.microsoft.com/office/drawing/2014/main" xmlns="" id="{A5733E1F-5585-4E15-AB22-94C9E97D3BF0}"/>
              </a:ext>
            </a:extLst>
          </p:cNvPr>
          <p:cNvSpPr/>
          <p:nvPr/>
        </p:nvSpPr>
        <p:spPr>
          <a:xfrm>
            <a:off x="6164694" y="3526814"/>
            <a:ext cx="2843809" cy="2079656"/>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600" dirty="0">
                <a:solidFill>
                  <a:schemeClr val="tx1"/>
                </a:solidFill>
                <a:latin typeface="Arial Black" pitchFamily="34" charset="0"/>
                <a:cs typeface="Times New Roman" pitchFamily="18" charset="0"/>
              </a:rPr>
              <a:t>Словесні,</a:t>
            </a:r>
          </a:p>
          <a:p>
            <a:pPr algn="ctr" fontAlgn="auto">
              <a:spcBef>
                <a:spcPts val="0"/>
              </a:spcBef>
              <a:spcAft>
                <a:spcPts val="0"/>
              </a:spcAft>
              <a:defRPr/>
            </a:pPr>
            <a:r>
              <a:rPr lang="uk-UA" sz="1600" dirty="0">
                <a:solidFill>
                  <a:schemeClr val="tx1"/>
                </a:solidFill>
                <a:latin typeface="Arial Black" pitchFamily="34" charset="0"/>
                <a:cs typeface="Times New Roman" pitchFamily="18" charset="0"/>
              </a:rPr>
              <a:t>З іграшками,</a:t>
            </a:r>
          </a:p>
          <a:p>
            <a:pPr algn="ctr" fontAlgn="auto">
              <a:spcBef>
                <a:spcPts val="0"/>
              </a:spcBef>
              <a:spcAft>
                <a:spcPts val="0"/>
              </a:spcAft>
              <a:defRPr/>
            </a:pPr>
            <a:r>
              <a:rPr lang="uk-UA" sz="1600" dirty="0">
                <a:solidFill>
                  <a:schemeClr val="tx1"/>
                </a:solidFill>
                <a:latin typeface="Arial Black" pitchFamily="34" charset="0"/>
                <a:cs typeface="Times New Roman" pitchFamily="18" charset="0"/>
              </a:rPr>
              <a:t>Настільно-друковані</a:t>
            </a:r>
            <a:endParaRPr lang="ru-RU" sz="1600" dirty="0">
              <a:solidFill>
                <a:schemeClr val="tx1"/>
              </a:solidFill>
              <a:latin typeface="Arial Black" pitchFamily="34" charset="0"/>
              <a:cs typeface="Times New Roman" pitchFamily="18" charset="0"/>
            </a:endParaRPr>
          </a:p>
        </p:txBody>
      </p:sp>
    </p:spTree>
    <p:extLst>
      <p:ext uri="{BB962C8B-B14F-4D97-AF65-F5344CB8AC3E}">
        <p14:creationId xmlns:p14="http://schemas.microsoft.com/office/powerpoint/2010/main" val="219550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ox(in)">
                                      <p:cBhvr>
                                        <p:cTn id="11" dur="500"/>
                                        <p:tgtEl>
                                          <p:spTgt spid="1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Грудень 2020 - Сайт dnz-dzvinoch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4" descr="STREAM-освіта дошкільників - Сайт dnz-dzvinoch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a:extLst>
              <a:ext uri="{FF2B5EF4-FFF2-40B4-BE49-F238E27FC236}">
                <a16:creationId xmlns:a16="http://schemas.microsoft.com/office/drawing/2014/main" xmlns="" id="{3F186E3F-EAB1-40B5-8E9C-1497F495ED23}"/>
              </a:ext>
            </a:extLst>
          </p:cNvPr>
          <p:cNvSpPr txBox="1"/>
          <p:nvPr/>
        </p:nvSpPr>
        <p:spPr>
          <a:xfrm>
            <a:off x="612774" y="566678"/>
            <a:ext cx="8279705" cy="1938992"/>
          </a:xfrm>
          <a:prstGeom prst="rect">
            <a:avLst/>
          </a:prstGeom>
          <a:noFill/>
        </p:spPr>
        <p:txBody>
          <a:bodyPr wrap="square">
            <a:spAutoFit/>
          </a:bodyPr>
          <a:lstStyle/>
          <a:p>
            <a:pPr algn="just"/>
            <a:r>
              <a:rPr lang="uk-UA" sz="2000" dirty="0">
                <a:solidFill>
                  <a:srgbClr val="000000"/>
                </a:solidFill>
                <a:effectLst/>
                <a:latin typeface="Times New Roman" panose="02020603050405020304" pitchFamily="18" charset="0"/>
                <a:ea typeface="Arial Unicode MS"/>
              </a:rPr>
              <a:t>У Базовому компоненті дошкільної освіти чітко сформульовані й уніфіковані складники всіх компетентностей, які дитина має набути на кінець дошкільного періоду: </a:t>
            </a:r>
            <a:r>
              <a:rPr lang="uk-UA" sz="2000" b="1" i="1" u="none" strike="noStrike" spc="0" dirty="0">
                <a:solidFill>
                  <a:srgbClr val="00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емоційно-ціннісне ставлення, сформованість знань, навички.</a:t>
            </a:r>
            <a:r>
              <a:rPr lang="uk-UA" sz="2000" b="1" dirty="0">
                <a:solidFill>
                  <a:srgbClr val="000000"/>
                </a:solidFill>
                <a:effectLst/>
                <a:latin typeface="Times New Roman" panose="02020603050405020304" pitchFamily="18" charset="0"/>
                <a:ea typeface="Arial Unicode MS"/>
              </a:rPr>
              <a:t> </a:t>
            </a:r>
          </a:p>
          <a:p>
            <a:pPr algn="just"/>
            <a:r>
              <a:rPr lang="uk-UA" sz="2000" dirty="0">
                <a:solidFill>
                  <a:srgbClr val="000000"/>
                </a:solidFill>
                <a:latin typeface="Times New Roman" panose="02020603050405020304" pitchFamily="18" charset="0"/>
                <a:ea typeface="Arial Unicode MS"/>
              </a:rPr>
              <a:t>    </a:t>
            </a:r>
            <a:r>
              <a:rPr lang="uk-UA" sz="2000" dirty="0">
                <a:solidFill>
                  <a:srgbClr val="000000"/>
                </a:solidFill>
                <a:effectLst/>
                <a:latin typeface="Times New Roman" panose="02020603050405020304" pitchFamily="18" charset="0"/>
                <a:ea typeface="Arial Unicode MS"/>
              </a:rPr>
              <a:t>Варто звернути увагу на взаємозв’язок цих складників, адже саме він визначає логіку педагогічних впливів та очікувані результати</a:t>
            </a:r>
            <a:r>
              <a:rPr lang="uk-UA" sz="1800" dirty="0">
                <a:solidFill>
                  <a:srgbClr val="000000"/>
                </a:solidFill>
                <a:effectLst/>
                <a:latin typeface="Times New Roman" panose="02020603050405020304" pitchFamily="18" charset="0"/>
                <a:ea typeface="Arial Unicode MS"/>
              </a:rPr>
              <a:t>. </a:t>
            </a:r>
            <a:endParaRPr lang="ru-RU" dirty="0"/>
          </a:p>
        </p:txBody>
      </p:sp>
      <p:pic>
        <p:nvPicPr>
          <p:cNvPr id="10" name="Рисунок 9">
            <a:extLst>
              <a:ext uri="{FF2B5EF4-FFF2-40B4-BE49-F238E27FC236}">
                <a16:creationId xmlns:a16="http://schemas.microsoft.com/office/drawing/2014/main" xmlns="" id="{0E9B0519-1BFF-4847-89A3-06A38C6B19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636912"/>
            <a:ext cx="3168352" cy="2376264"/>
          </a:xfrm>
          <a:prstGeom prst="rect">
            <a:avLst/>
          </a:prstGeom>
          <a:ln>
            <a:noFill/>
          </a:ln>
          <a:effectLst>
            <a:outerShdw blurRad="292100" dist="139700" dir="2700000" algn="tl" rotWithShape="0">
              <a:srgbClr val="333333">
                <a:alpha val="65000"/>
              </a:srgbClr>
            </a:outerShdw>
          </a:effectLst>
        </p:spPr>
      </p:pic>
      <p:pic>
        <p:nvPicPr>
          <p:cNvPr id="11" name="Рисунок 10" descr="E:\садик\20-21\фото\21.01. льодяний конструктор\IMG_6586.JPG"/>
          <p:cNvPicPr/>
          <p:nvPr/>
        </p:nvPicPr>
        <p:blipFill>
          <a:blip r:embed="rId3" cstate="print"/>
          <a:srcRect/>
          <a:stretch>
            <a:fillRect/>
          </a:stretch>
        </p:blipFill>
        <p:spPr bwMode="auto">
          <a:xfrm>
            <a:off x="4644008" y="3140968"/>
            <a:ext cx="4052292" cy="29523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84874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Грудень 2020 - Сайт dnz-dzvinoch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4" descr="STREAM-освіта дошкільників - Сайт dnz-dzvinoch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a:extLst>
              <a:ext uri="{FF2B5EF4-FFF2-40B4-BE49-F238E27FC236}">
                <a16:creationId xmlns:a16="http://schemas.microsoft.com/office/drawing/2014/main" xmlns="" id="{E1F9217B-EE0A-4A43-B47D-9B384ACCBC71}"/>
              </a:ext>
            </a:extLst>
          </p:cNvPr>
          <p:cNvSpPr txBox="1"/>
          <p:nvPr/>
        </p:nvSpPr>
        <p:spPr>
          <a:xfrm>
            <a:off x="460375" y="404664"/>
            <a:ext cx="8576121" cy="1569660"/>
          </a:xfrm>
          <a:prstGeom prst="rect">
            <a:avLst/>
          </a:prstGeom>
          <a:noFill/>
        </p:spPr>
        <p:txBody>
          <a:bodyPr wrap="square">
            <a:spAutoFit/>
          </a:bodyPr>
          <a:lstStyle/>
          <a:p>
            <a:r>
              <a:rPr lang="uk-UA" sz="2400" b="1" dirty="0">
                <a:solidFill>
                  <a:srgbClr val="FF0000"/>
                </a:solidFill>
                <a:latin typeface="Comic Sans MS" panose="030F0702030302020204" pitchFamily="66" charset="0"/>
              </a:rPr>
              <a:t>Емоційно-ціннісне ставлення це:</a:t>
            </a:r>
          </a:p>
          <a:p>
            <a:pPr marL="342900" indent="-342900">
              <a:buFont typeface="Wingdings" panose="05000000000000000000" pitchFamily="2" charset="2"/>
              <a:buChar char="ü"/>
            </a:pPr>
            <a:r>
              <a:rPr lang="uk-UA" sz="2400" dirty="0">
                <a:latin typeface="Comic Sans MS" panose="030F0702030302020204" pitchFamily="66" charset="0"/>
              </a:rPr>
              <a:t> </a:t>
            </a:r>
            <a:r>
              <a:rPr lang="uk-UA" sz="2400" b="1" i="1" u="none" strike="noStrike" spc="0" dirty="0">
                <a:solidFill>
                  <a:srgbClr val="00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інтерес, </a:t>
            </a:r>
          </a:p>
          <a:p>
            <a:pPr marL="342900" indent="-342900">
              <a:buFont typeface="Wingdings" panose="05000000000000000000" pitchFamily="2" charset="2"/>
              <a:buChar char="ü"/>
            </a:pPr>
            <a:r>
              <a:rPr lang="uk-UA" sz="2400" b="1" i="1" u="none" strike="noStrike" spc="0" dirty="0">
                <a:solidFill>
                  <a:srgbClr val="00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мотивація, </a:t>
            </a:r>
          </a:p>
          <a:p>
            <a:pPr marL="342900" indent="-342900">
              <a:buFont typeface="Wingdings" panose="05000000000000000000" pitchFamily="2" charset="2"/>
              <a:buChar char="ü"/>
            </a:pPr>
            <a:r>
              <a:rPr lang="uk-UA" sz="2400" b="1" i="1" u="none" strike="noStrike" spc="0" dirty="0">
                <a:solidFill>
                  <a:srgbClr val="00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емоційна залученість .</a:t>
            </a:r>
            <a:r>
              <a:rPr lang="uk-UA" sz="1800" b="0" i="1" u="none" strike="noStrike" spc="0" dirty="0">
                <a:solidFill>
                  <a:srgbClr val="00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ru-RU" sz="2400" dirty="0">
              <a:latin typeface="Comic Sans MS" panose="030F0702030302020204" pitchFamily="66" charset="0"/>
            </a:endParaRPr>
          </a:p>
        </p:txBody>
      </p:sp>
      <p:sp>
        <p:nvSpPr>
          <p:cNvPr id="6" name="TextBox 5">
            <a:extLst>
              <a:ext uri="{FF2B5EF4-FFF2-40B4-BE49-F238E27FC236}">
                <a16:creationId xmlns:a16="http://schemas.microsoft.com/office/drawing/2014/main" xmlns="" id="{F06F981B-050A-4218-A972-940FABB00C3A}"/>
              </a:ext>
            </a:extLst>
          </p:cNvPr>
          <p:cNvSpPr txBox="1"/>
          <p:nvPr/>
        </p:nvSpPr>
        <p:spPr>
          <a:xfrm>
            <a:off x="755576" y="2204864"/>
            <a:ext cx="7380312" cy="707886"/>
          </a:xfrm>
          <a:prstGeom prst="rect">
            <a:avLst/>
          </a:prstGeom>
          <a:noFill/>
        </p:spPr>
        <p:txBody>
          <a:bodyPr wrap="square">
            <a:spAutoFit/>
          </a:bodyPr>
          <a:lstStyle/>
          <a:p>
            <a:pPr algn="just"/>
            <a:r>
              <a:rPr lang="uk-UA" sz="2000" dirty="0">
                <a:solidFill>
                  <a:srgbClr val="000000"/>
                </a:solidFill>
                <a:effectLst/>
                <a:latin typeface="Times New Roman" panose="02020603050405020304" pitchFamily="18" charset="0"/>
                <a:ea typeface="Arial Unicode MS"/>
              </a:rPr>
              <a:t>Введення цього складника ілюструє ключові орієнтири, які стають, без перебільшення, фундаментом розвитку особистості.</a:t>
            </a:r>
            <a:endParaRPr lang="ru-RU" sz="2000" dirty="0"/>
          </a:p>
        </p:txBody>
      </p:sp>
      <p:pic>
        <p:nvPicPr>
          <p:cNvPr id="4" name="Рисунок 3">
            <a:extLst>
              <a:ext uri="{FF2B5EF4-FFF2-40B4-BE49-F238E27FC236}">
                <a16:creationId xmlns:a16="http://schemas.microsoft.com/office/drawing/2014/main" xmlns="" id="{0AC35DD2-93F5-47EB-92F1-C6E7DA93E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3129970"/>
            <a:ext cx="2883929" cy="3507412"/>
          </a:xfrm>
          <a:prstGeom prst="rect">
            <a:avLst/>
          </a:prstGeom>
          <a:ln>
            <a:noFill/>
          </a:ln>
          <a:effectLst>
            <a:softEdge rad="112500"/>
          </a:effectLst>
        </p:spPr>
      </p:pic>
      <p:pic>
        <p:nvPicPr>
          <p:cNvPr id="2" name="Рисунок 1">
            <a:extLst>
              <a:ext uri="{FF2B5EF4-FFF2-40B4-BE49-F238E27FC236}">
                <a16:creationId xmlns:a16="http://schemas.microsoft.com/office/drawing/2014/main" xmlns="" id="{B19534E4-1DF3-4CE5-8639-A21AA50566F8}"/>
              </a:ext>
            </a:extLst>
          </p:cNvPr>
          <p:cNvPicPr>
            <a:picLocks noChangeAspect="1"/>
          </p:cNvPicPr>
          <p:nvPr/>
        </p:nvPicPr>
        <p:blipFill>
          <a:blip r:embed="rId3" cstate="print"/>
          <a:stretch>
            <a:fillRect/>
          </a:stretch>
        </p:blipFill>
        <p:spPr>
          <a:xfrm>
            <a:off x="987011" y="3396170"/>
            <a:ext cx="3597337" cy="2975012"/>
          </a:xfrm>
          <a:prstGeom prst="rect">
            <a:avLst/>
          </a:prstGeom>
          <a:ln>
            <a:noFill/>
          </a:ln>
          <a:effectLst>
            <a:softEdge rad="112500"/>
          </a:effectLst>
        </p:spPr>
      </p:pic>
    </p:spTree>
    <p:extLst>
      <p:ext uri="{BB962C8B-B14F-4D97-AF65-F5344CB8AC3E}">
        <p14:creationId xmlns:p14="http://schemas.microsoft.com/office/powerpoint/2010/main" val="3084220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7544" y="404664"/>
            <a:ext cx="8208912" cy="4832092"/>
          </a:xfrm>
          <a:prstGeom prst="rect">
            <a:avLst/>
          </a:prstGeom>
        </p:spPr>
        <p:txBody>
          <a:bodyPr wrap="square">
            <a:spAutoFit/>
          </a:bodyPr>
          <a:lstStyle/>
          <a:p>
            <a:r>
              <a:rPr lang="ru-RU" sz="2800" b="1" dirty="0" err="1" smtClean="0">
                <a:solidFill>
                  <a:srgbClr val="7030A0"/>
                </a:solidFill>
                <a:latin typeface="Times New Roman" pitchFamily="18" charset="0"/>
                <a:cs typeface="Times New Roman" pitchFamily="18" charset="0"/>
              </a:rPr>
              <a:t>Мотивація</a:t>
            </a:r>
            <a:r>
              <a:rPr lang="ru-RU" sz="2800" b="1" dirty="0" smtClean="0">
                <a:solidFill>
                  <a:srgbClr val="7030A0"/>
                </a:solidFill>
                <a:latin typeface="Times New Roman" pitchFamily="18" charset="0"/>
                <a:cs typeface="Times New Roman" pitchFamily="18" charset="0"/>
              </a:rPr>
              <a:t> - </a:t>
            </a:r>
            <a:r>
              <a:rPr lang="ru-RU" sz="2800" b="1" dirty="0" err="1" smtClean="0">
                <a:solidFill>
                  <a:srgbClr val="7030A0"/>
                </a:solidFill>
                <a:latin typeface="Times New Roman" pitchFamily="18" charset="0"/>
                <a:cs typeface="Times New Roman" pitchFamily="18" charset="0"/>
              </a:rPr>
              <a:t>це</a:t>
            </a:r>
            <a:r>
              <a:rPr lang="ru-RU" sz="2800" b="1" dirty="0" smtClean="0">
                <a:solidFill>
                  <a:srgbClr val="7030A0"/>
                </a:solidFill>
                <a:latin typeface="Times New Roman" pitchFamily="18" charset="0"/>
                <a:cs typeface="Times New Roman" pitchFamily="18" charset="0"/>
              </a:rPr>
              <a:t> </a:t>
            </a:r>
            <a:r>
              <a:rPr lang="ru-RU" sz="2800" b="1" dirty="0" err="1" smtClean="0">
                <a:solidFill>
                  <a:srgbClr val="7030A0"/>
                </a:solidFill>
                <a:latin typeface="Times New Roman" pitchFamily="18" charset="0"/>
                <a:cs typeface="Times New Roman" pitchFamily="18" charset="0"/>
              </a:rPr>
              <a:t>бажання</a:t>
            </a:r>
            <a:r>
              <a:rPr lang="ru-RU" sz="2800" b="1" dirty="0" smtClean="0">
                <a:solidFill>
                  <a:srgbClr val="7030A0"/>
                </a:solidFill>
                <a:latin typeface="Times New Roman" pitchFamily="18" charset="0"/>
                <a:cs typeface="Times New Roman" pitchFamily="18" charset="0"/>
              </a:rPr>
              <a:t> бути </a:t>
            </a:r>
            <a:r>
              <a:rPr lang="ru-RU" sz="2800" b="1" dirty="0" err="1" smtClean="0">
                <a:solidFill>
                  <a:srgbClr val="7030A0"/>
                </a:solidFill>
                <a:latin typeface="Times New Roman" pitchFamily="18" charset="0"/>
                <a:cs typeface="Times New Roman" pitchFamily="18" charset="0"/>
              </a:rPr>
              <a:t>причетним</a:t>
            </a:r>
            <a:r>
              <a:rPr lang="ru-RU" sz="2800" b="1" dirty="0" smtClean="0">
                <a:solidFill>
                  <a:srgbClr val="7030A0"/>
                </a:solidFill>
                <a:latin typeface="Times New Roman" pitchFamily="18" charset="0"/>
                <a:cs typeface="Times New Roman" pitchFamily="18" charset="0"/>
              </a:rPr>
              <a:t> </a:t>
            </a:r>
            <a:r>
              <a:rPr lang="ru-RU" sz="2800" b="1" dirty="0">
                <a:solidFill>
                  <a:srgbClr val="7030A0"/>
                </a:solidFill>
                <a:latin typeface="Times New Roman" pitchFamily="18" charset="0"/>
                <a:cs typeface="Times New Roman" pitchFamily="18" charset="0"/>
              </a:rPr>
              <a:t>до </a:t>
            </a:r>
            <a:r>
              <a:rPr lang="ru-RU" sz="2800" b="1" dirty="0" err="1">
                <a:solidFill>
                  <a:srgbClr val="7030A0"/>
                </a:solidFill>
                <a:latin typeface="Times New Roman" pitchFamily="18" charset="0"/>
                <a:cs typeface="Times New Roman" pitchFamily="18" charset="0"/>
              </a:rPr>
              <a:t>групи</a:t>
            </a:r>
            <a:r>
              <a:rPr lang="ru-RU" sz="2800" b="1" dirty="0">
                <a:solidFill>
                  <a:srgbClr val="7030A0"/>
                </a:solidFill>
                <a:latin typeface="Times New Roman" pitchFamily="18" charset="0"/>
                <a:cs typeface="Times New Roman" pitchFamily="18" charset="0"/>
              </a:rPr>
              <a:t> та </a:t>
            </a:r>
            <a:r>
              <a:rPr lang="ru-RU" sz="2800" b="1" dirty="0" err="1" smtClean="0">
                <a:solidFill>
                  <a:srgbClr val="7030A0"/>
                </a:solidFill>
                <a:latin typeface="Times New Roman" pitchFamily="18" charset="0"/>
                <a:cs typeface="Times New Roman" pitchFamily="18" charset="0"/>
              </a:rPr>
              <a:t>цінностей</a:t>
            </a:r>
            <a:r>
              <a:rPr lang="ru-RU" sz="2800" b="1" dirty="0" smtClean="0">
                <a:solidFill>
                  <a:srgbClr val="7030A0"/>
                </a:solidFill>
                <a:latin typeface="Times New Roman" pitchFamily="18" charset="0"/>
                <a:cs typeface="Times New Roman" pitchFamily="18" charset="0"/>
              </a:rPr>
              <a:t> </a:t>
            </a:r>
            <a:r>
              <a:rPr lang="ru-RU" sz="2800" b="1" dirty="0" err="1" smtClean="0">
                <a:solidFill>
                  <a:srgbClr val="7030A0"/>
                </a:solidFill>
                <a:latin typeface="Times New Roman" pitchFamily="18" charset="0"/>
                <a:cs typeface="Times New Roman" pitchFamily="18" charset="0"/>
              </a:rPr>
              <a:t>групової</a:t>
            </a:r>
            <a:r>
              <a:rPr lang="ru-RU" sz="2800" b="1" dirty="0" smtClean="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солідарності</a:t>
            </a:r>
            <a:r>
              <a:rPr lang="ru-RU" sz="2800" b="1" dirty="0">
                <a:solidFill>
                  <a:srgbClr val="7030A0"/>
                </a:solidFill>
                <a:latin typeface="Times New Roman" pitchFamily="18" charset="0"/>
                <a:cs typeface="Times New Roman" pitchFamily="18" charset="0"/>
              </a:rPr>
              <a:t>, таких як </a:t>
            </a:r>
            <a:r>
              <a:rPr lang="ru-RU" sz="2800" b="1" dirty="0" err="1">
                <a:solidFill>
                  <a:srgbClr val="7030A0"/>
                </a:solidFill>
                <a:latin typeface="Times New Roman" pitchFamily="18" charset="0"/>
                <a:cs typeface="Times New Roman" pitchFamily="18" charset="0"/>
              </a:rPr>
              <a:t>людяність</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відповідальність</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справедливість</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товариськість</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позитивне</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спілкування</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терпимість</a:t>
            </a:r>
            <a:r>
              <a:rPr lang="ru-RU" sz="2800" b="1" dirty="0">
                <a:solidFill>
                  <a:srgbClr val="7030A0"/>
                </a:solidFill>
                <a:latin typeface="Times New Roman" pitchFamily="18" charset="0"/>
                <a:cs typeface="Times New Roman" pitchFamily="18" charset="0"/>
              </a:rPr>
              <a:t> та </a:t>
            </a:r>
            <a:r>
              <a:rPr lang="ru-RU" sz="2800" b="1" dirty="0" err="1" smtClean="0">
                <a:solidFill>
                  <a:srgbClr val="7030A0"/>
                </a:solidFill>
                <a:latin typeface="Times New Roman" pitchFamily="18" charset="0"/>
                <a:cs typeface="Times New Roman" pitchFamily="18" charset="0"/>
              </a:rPr>
              <a:t>інше</a:t>
            </a:r>
            <a:r>
              <a:rPr lang="ru-RU" sz="2800" b="1" dirty="0" smtClean="0">
                <a:solidFill>
                  <a:srgbClr val="7030A0"/>
                </a:solidFill>
                <a:latin typeface="Times New Roman" pitchFamily="18" charset="0"/>
                <a:cs typeface="Times New Roman" pitchFamily="18" charset="0"/>
              </a:rPr>
              <a:t>.</a:t>
            </a:r>
          </a:p>
          <a:p>
            <a:r>
              <a:rPr lang="ru-RU" sz="2800" b="1" dirty="0" smtClean="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Відтворення</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життєвих</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вражень</a:t>
            </a:r>
            <a:r>
              <a:rPr lang="ru-RU" sz="2800" b="1" dirty="0">
                <a:solidFill>
                  <a:srgbClr val="7030A0"/>
                </a:solidFill>
                <a:latin typeface="Times New Roman" pitchFamily="18" charset="0"/>
                <a:cs typeface="Times New Roman" pitchFamily="18" charset="0"/>
              </a:rPr>
              <a:t> у </a:t>
            </a:r>
            <a:r>
              <a:rPr lang="ru-RU" sz="2800" b="1" dirty="0" err="1">
                <a:solidFill>
                  <a:srgbClr val="7030A0"/>
                </a:solidFill>
                <a:latin typeface="Times New Roman" pitchFamily="18" charset="0"/>
                <a:cs typeface="Times New Roman" pitchFamily="18" charset="0"/>
              </a:rPr>
              <a:t>рольових</a:t>
            </a:r>
            <a:r>
              <a:rPr lang="ru-RU" sz="2800" b="1" dirty="0">
                <a:solidFill>
                  <a:srgbClr val="7030A0"/>
                </a:solidFill>
                <a:latin typeface="Times New Roman" pitchFamily="18" charset="0"/>
                <a:cs typeface="Times New Roman" pitchFamily="18" charset="0"/>
              </a:rPr>
              <a:t> та </a:t>
            </a:r>
            <a:r>
              <a:rPr lang="ru-RU" sz="2800" b="1" dirty="0" err="1">
                <a:solidFill>
                  <a:srgbClr val="7030A0"/>
                </a:solidFill>
                <a:latin typeface="Times New Roman" pitchFamily="18" charset="0"/>
                <a:cs typeface="Times New Roman" pitchFamily="18" charset="0"/>
              </a:rPr>
              <a:t>інших</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іграх</a:t>
            </a:r>
            <a:r>
              <a:rPr lang="ru-RU" sz="2800" b="1" dirty="0">
                <a:solidFill>
                  <a:srgbClr val="7030A0"/>
                </a:solidFill>
                <a:latin typeface="Times New Roman" pitchFamily="18" charset="0"/>
                <a:cs typeface="Times New Roman" pitchFamily="18" charset="0"/>
              </a:rPr>
              <a:t> </a:t>
            </a:r>
            <a:r>
              <a:rPr lang="ru-RU" sz="2800" b="1" dirty="0" smtClean="0">
                <a:solidFill>
                  <a:srgbClr val="7030A0"/>
                </a:solidFill>
                <a:latin typeface="Times New Roman" pitchFamily="18" charset="0"/>
                <a:cs typeface="Times New Roman" pitchFamily="18" charset="0"/>
              </a:rPr>
              <a:t>– </a:t>
            </a:r>
          </a:p>
          <a:p>
            <a:r>
              <a:rPr lang="ru-RU" sz="2800" b="1" dirty="0" err="1" smtClean="0">
                <a:solidFill>
                  <a:srgbClr val="7030A0"/>
                </a:solidFill>
                <a:latin typeface="Times New Roman" pitchFamily="18" charset="0"/>
                <a:cs typeface="Times New Roman" pitchFamily="18" charset="0"/>
              </a:rPr>
              <a:t>важливий</a:t>
            </a:r>
            <a:r>
              <a:rPr lang="ru-RU" sz="2800" b="1" dirty="0" smtClean="0">
                <a:solidFill>
                  <a:srgbClr val="7030A0"/>
                </a:solidFill>
                <a:latin typeface="Times New Roman" pitchFamily="18" charset="0"/>
                <a:cs typeface="Times New Roman" pitchFamily="18" charset="0"/>
              </a:rPr>
              <a:t> </a:t>
            </a:r>
            <a:r>
              <a:rPr lang="ru-RU" sz="2800" b="1" dirty="0" err="1" smtClean="0">
                <a:solidFill>
                  <a:srgbClr val="7030A0"/>
                </a:solidFill>
                <a:latin typeface="Times New Roman" pitchFamily="18" charset="0"/>
                <a:cs typeface="Times New Roman" pitchFamily="18" charset="0"/>
              </a:rPr>
              <a:t>чинник</a:t>
            </a:r>
            <a:endParaRPr lang="ru-RU" sz="2800" b="1" dirty="0">
              <a:solidFill>
                <a:srgbClr val="7030A0"/>
              </a:solidFill>
              <a:latin typeface="Times New Roman" pitchFamily="18" charset="0"/>
              <a:cs typeface="Times New Roman" pitchFamily="18" charset="0"/>
            </a:endParaRPr>
          </a:p>
          <a:p>
            <a:r>
              <a:rPr lang="ru-RU" sz="2800" b="1" dirty="0" err="1" smtClean="0">
                <a:solidFill>
                  <a:srgbClr val="7030A0"/>
                </a:solidFill>
                <a:latin typeface="Times New Roman" pitchFamily="18" charset="0"/>
                <a:cs typeface="Times New Roman" pitchFamily="18" charset="0"/>
              </a:rPr>
              <a:t>соціалізації</a:t>
            </a:r>
            <a:r>
              <a:rPr lang="ru-RU" sz="2800" b="1" dirty="0" smtClean="0">
                <a:solidFill>
                  <a:srgbClr val="7030A0"/>
                </a:solidFill>
                <a:latin typeface="Times New Roman" pitchFamily="18" charset="0"/>
                <a:cs typeface="Times New Roman" pitchFamily="18" charset="0"/>
              </a:rPr>
              <a:t>,</a:t>
            </a:r>
          </a:p>
          <a:p>
            <a:r>
              <a:rPr lang="ru-RU" sz="2800" b="1" dirty="0" smtClean="0">
                <a:solidFill>
                  <a:srgbClr val="7030A0"/>
                </a:solidFill>
                <a:latin typeface="Times New Roman" pitchFamily="18" charset="0"/>
                <a:cs typeface="Times New Roman" pitchFamily="18" charset="0"/>
              </a:rPr>
              <a:t> «</a:t>
            </a:r>
            <a:r>
              <a:rPr lang="ru-RU" sz="2800" b="1" dirty="0" err="1" smtClean="0">
                <a:solidFill>
                  <a:srgbClr val="7030A0"/>
                </a:solidFill>
                <a:latin typeface="Times New Roman" pitchFamily="18" charset="0"/>
                <a:cs typeface="Times New Roman" pitchFamily="18" charset="0"/>
              </a:rPr>
              <a:t>вростання</a:t>
            </a:r>
            <a:r>
              <a:rPr lang="ru-RU" sz="2800" b="1" dirty="0" smtClean="0">
                <a:solidFill>
                  <a:srgbClr val="7030A0"/>
                </a:solidFill>
                <a:latin typeface="Times New Roman" pitchFamily="18" charset="0"/>
                <a:cs typeface="Times New Roman" pitchFamily="18" charset="0"/>
              </a:rPr>
              <a:t> в </a:t>
            </a:r>
          </a:p>
          <a:p>
            <a:r>
              <a:rPr lang="ru-RU" sz="2800" b="1" dirty="0" err="1" smtClean="0">
                <a:solidFill>
                  <a:srgbClr val="7030A0"/>
                </a:solidFill>
                <a:latin typeface="Times New Roman" pitchFamily="18" charset="0"/>
                <a:cs typeface="Times New Roman" pitchFamily="18" charset="0"/>
              </a:rPr>
              <a:t>навколишній</a:t>
            </a:r>
            <a:r>
              <a:rPr lang="ru-RU" sz="2800" b="1" dirty="0" smtClean="0">
                <a:solidFill>
                  <a:srgbClr val="7030A0"/>
                </a:solidFill>
                <a:latin typeface="Times New Roman" pitchFamily="18" charset="0"/>
                <a:cs typeface="Times New Roman" pitchFamily="18" charset="0"/>
              </a:rPr>
              <a:t> </a:t>
            </a:r>
            <a:r>
              <a:rPr lang="ru-RU" sz="2800" b="1" dirty="0" err="1" smtClean="0">
                <a:solidFill>
                  <a:srgbClr val="7030A0"/>
                </a:solidFill>
                <a:latin typeface="Times New Roman" pitchFamily="18" charset="0"/>
                <a:cs typeface="Times New Roman" pitchFamily="18" charset="0"/>
              </a:rPr>
              <a:t>світ</a:t>
            </a:r>
            <a:r>
              <a:rPr lang="ru-RU" sz="2800" b="1" dirty="0" smtClean="0">
                <a:solidFill>
                  <a:srgbClr val="7030A0"/>
                </a:solidFill>
                <a:latin typeface="Times New Roman" pitchFamily="18" charset="0"/>
                <a:cs typeface="Times New Roman" pitchFamily="18" charset="0"/>
              </a:rPr>
              <a:t>»</a:t>
            </a:r>
            <a:endParaRPr lang="ru-RU" sz="2800" b="1" dirty="0">
              <a:solidFill>
                <a:srgbClr val="7030A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3" y="2853648"/>
            <a:ext cx="5351270" cy="386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747889"/>
      </p:ext>
    </p:extLst>
  </p:cSld>
  <p:clrMapOvr>
    <a:masterClrMapping/>
  </p:clrMapOvr>
</p:sld>
</file>

<file path=ppt/theme/theme1.xml><?xml version="1.0" encoding="utf-8"?>
<a:theme xmlns:a="http://schemas.openxmlformats.org/drawingml/2006/main" name="Аспект">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1875</TotalTime>
  <Words>968</Words>
  <Application>Microsoft Office PowerPoint</Application>
  <PresentationFormat>Экран (4:3)</PresentationFormat>
  <Paragraphs>121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Вихователі, які грають, з дітьми завжди виграють!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149</cp:revision>
  <dcterms:created xsi:type="dcterms:W3CDTF">2021-11-02T12:06:25Z</dcterms:created>
  <dcterms:modified xsi:type="dcterms:W3CDTF">2023-11-29T08:44:22Z</dcterms:modified>
</cp:coreProperties>
</file>