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3" r:id="rId4"/>
    <p:sldId id="265" r:id="rId5"/>
    <p:sldId id="347" r:id="rId6"/>
    <p:sldId id="350" r:id="rId7"/>
    <p:sldId id="345" r:id="rId8"/>
    <p:sldId id="349" r:id="rId9"/>
    <p:sldId id="346" r:id="rId10"/>
    <p:sldId id="348" r:id="rId11"/>
    <p:sldId id="344" r:id="rId1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466F86"/>
    <a:srgbClr val="6897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1"/>
  </p:normalViewPr>
  <p:slideViewPr>
    <p:cSldViewPr snapToGrid="0">
      <p:cViewPr varScale="1">
        <p:scale>
          <a:sx n="156" d="100"/>
          <a:sy n="156" d="100"/>
        </p:scale>
        <p:origin x="44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екст, вешалка, лампа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0F558159-12CC-636A-B792-E4EBD16F4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23CC98-C3A6-E950-D2D3-0EC9C4F91C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2181" y="1122363"/>
            <a:ext cx="10086109" cy="2387600"/>
          </a:xfrm>
        </p:spPr>
        <p:txBody>
          <a:bodyPr anchor="b">
            <a:normAutofit/>
          </a:bodyPr>
          <a:lstStyle>
            <a:lvl1pPr algn="ctr">
              <a:defRPr sz="7200" b="1"/>
            </a:lvl1pPr>
          </a:lstStyle>
          <a:p>
            <a:r>
              <a:rPr lang="ru-RU" dirty="0"/>
              <a:t>Образец заголовка</a:t>
            </a: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B28AD64-502D-1A66-A6DF-C94D88D8D7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2181" y="3602038"/>
            <a:ext cx="10086109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466F8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6CEA51-FD97-BC97-271A-84471772D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2E9D-0DA1-462D-ADB3-D4E8934D88E0}" type="datetimeFigureOut">
              <a:rPr lang="ru-UA" smtClean="0"/>
              <a:t>12.06.2023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808E5-B408-E027-89DA-7BEF7744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5C4EFD-353C-9557-83F4-BB3759136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DC2-A2E3-4F5B-BB48-E72879F28D6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09426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CE3AF-915D-7F7C-1F46-232EA572C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DC17D87-C6EE-A6CA-F0C9-B234941F3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9FA61-8E70-33DA-298B-9520D0C4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2E9D-0DA1-462D-ADB3-D4E8934D88E0}" type="datetimeFigureOut">
              <a:rPr lang="ru-UA" smtClean="0"/>
              <a:t>12.06.2023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14BE0B-3AEB-58CE-C766-AE833EF08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AAF53B-AFDF-AA28-0A2A-263AF1667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DC2-A2E3-4F5B-BB48-E72879F28D6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0309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752C52-C95F-E025-D8DB-9648B13CAD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ED4AC1-2B4A-E82B-EA27-5A9A3109F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E9098C-94D9-EE4B-CBE8-122906BC9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2E9D-0DA1-462D-ADB3-D4E8934D88E0}" type="datetimeFigureOut">
              <a:rPr lang="ru-UA" smtClean="0"/>
              <a:t>12.06.2023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FA2A01-705D-994C-8EE6-13C217DE2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1AEC40-BCA5-6754-727F-A433B3C9C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DC2-A2E3-4F5B-BB48-E72879F28D6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3854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35A8B7-4E30-6ACC-F31D-DF4485F1E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C019B5-2824-9901-D5DA-6910D6B83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ACC1BE-F97D-64C7-2634-15ADD3CD2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2E9D-0DA1-462D-ADB3-D4E8934D88E0}" type="datetimeFigureOut">
              <a:rPr lang="ru-UA" smtClean="0"/>
              <a:t>12.06.2023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77FC68-B75F-6860-ACAA-41B750B07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99BE66-B5BE-2CFF-21C6-AE5C2E213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DC2-A2E3-4F5B-BB48-E72879F28D6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0455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661E3A-50EC-FCCE-8CAB-A455237F0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5FBFE2-2C14-0FDB-FA46-01A5E5A55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7FF3AB-547D-9C41-1356-E38B8C01F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2E9D-0DA1-462D-ADB3-D4E8934D88E0}" type="datetimeFigureOut">
              <a:rPr lang="ru-UA" smtClean="0"/>
              <a:t>12.06.2023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6E4CC6-8DB4-F67E-10FF-3AB0F8CF6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0A6EA4-21EE-59A5-7C6B-2FD52FEBF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DC2-A2E3-4F5B-BB48-E72879F28D6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894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9E9CBB-ED9D-F516-0701-BCE0E509D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13EBBD-6B98-7644-3A90-0C62EF19F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970D5F-60D6-0F7F-6922-74325B1A5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5D9E6E-4BDA-0299-C546-1A195BED1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2E9D-0DA1-462D-ADB3-D4E8934D88E0}" type="datetimeFigureOut">
              <a:rPr lang="ru-UA" smtClean="0"/>
              <a:t>12.06.2023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6C2084-3520-2341-31CD-419C52468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4B1F19-EC94-573C-8E3D-8EF7F6877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DC2-A2E3-4F5B-BB48-E72879F28D6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82508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0B461B-408B-9DC3-B8CD-880C28C49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A92494-6FFF-69D5-13F6-4BD1BFA11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65975E-F327-C7A4-6E72-E9D98799B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6B474C-B76C-F92D-E6BC-F5F1A00AA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AD327E-9243-5CC6-2D52-1B66C34289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DDA96B3-0E84-3218-B845-C4D73189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2E9D-0DA1-462D-ADB3-D4E8934D88E0}" type="datetimeFigureOut">
              <a:rPr lang="ru-UA" smtClean="0"/>
              <a:t>12.06.2023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A5355A0-85F1-77DE-972B-383021BBE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AAC1579-66CF-3BED-3EEF-42498DBE2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DC2-A2E3-4F5B-BB48-E72879F28D6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4870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E8DD77-8C21-9C59-7009-26353637D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348DD61-06D0-45B2-C21F-41928F124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2E9D-0DA1-462D-ADB3-D4E8934D88E0}" type="datetimeFigureOut">
              <a:rPr lang="ru-UA" smtClean="0"/>
              <a:t>12.06.2023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CEBA6C-507B-8EB7-901B-74A04F53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85E2274-DB90-75DA-1628-23F38840E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DC2-A2E3-4F5B-BB48-E72879F28D6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106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4C919BB-1B40-A963-4C3D-7815E2EF6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2E9D-0DA1-462D-ADB3-D4E8934D88E0}" type="datetimeFigureOut">
              <a:rPr lang="ru-UA" smtClean="0"/>
              <a:t>12.06.2023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373C9C7-0B4B-E862-5058-00C5AB734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13C4EF-F317-BDB3-B32F-B791BF042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DC2-A2E3-4F5B-BB48-E72879F28D6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4046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C6C11-80FB-1693-D39B-1B41292C8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9BAAC6-3F5B-EDB6-1DDA-C946702AF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AC7EF8-474E-9A5F-9140-4FF2CC6054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C88D75-C1CF-A3E1-8489-D9CE30FAA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2E9D-0DA1-462D-ADB3-D4E8934D88E0}" type="datetimeFigureOut">
              <a:rPr lang="ru-UA" smtClean="0"/>
              <a:t>12.06.2023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23BA9-C0B8-592F-535F-ED679CDD4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42AE91-46D7-B3EB-B3DD-EE7D0668E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DC2-A2E3-4F5B-BB48-E72879F28D6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707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4E61D-473A-5A88-AB7E-A4D731C84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9F59467-E984-F792-D51E-956D5B58BB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1646EF-5FE9-6899-BF66-B1D0E4086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EA2E40-7D1E-5D5A-6D75-FF9CFD4A5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72E9D-0DA1-462D-ADB3-D4E8934D88E0}" type="datetimeFigureOut">
              <a:rPr lang="ru-UA" smtClean="0"/>
              <a:t>12.06.2023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E64D46-361E-A89C-4A8B-2C5374C3C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92A4DD-2897-2131-DE71-9ECB9AA9D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DC2-A2E3-4F5B-BB48-E72879F28D6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27880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7900A5-ABF7-1EF0-A50D-EECBDE3546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4A7245-B35D-9689-9B76-36BAEA7CC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927" y="173469"/>
            <a:ext cx="10515600" cy="5400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ru-UA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8F38FE-181F-4CB0-92A0-67F1B4FCD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F08460-893B-F56D-678C-168A558DAC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72E9D-0DA1-462D-ADB3-D4E8934D88E0}" type="datetimeFigureOut">
              <a:rPr lang="ru-UA" smtClean="0"/>
              <a:t>12.06.2023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C281E1-8B1C-DED6-BF4D-5399D7C12E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A7FEC4-5E77-D2D7-D114-6AC10392E8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A7DC2-A2E3-4F5B-BB48-E72879F28D6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80119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091A63-6CAA-EED9-EB43-2C34CAA333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36791" y="1975530"/>
            <a:ext cx="10086109" cy="23876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i="1" dirty="0">
                <a:solidFill>
                  <a:srgbClr val="FF6600"/>
                </a:solidFill>
              </a:rPr>
              <a:t># </a:t>
            </a:r>
            <a:r>
              <a:rPr lang="uk-UA" b="1" i="1" dirty="0" err="1">
                <a:solidFill>
                  <a:srgbClr val="FF6600"/>
                </a:solidFill>
              </a:rPr>
              <a:t>злюбов’ю</a:t>
            </a:r>
            <a:r>
              <a:rPr lang="uk-UA" b="1" i="1" dirty="0">
                <a:solidFill>
                  <a:srgbClr val="FF6600"/>
                </a:solidFill>
              </a:rPr>
              <a:t> до </a:t>
            </a:r>
            <a:br>
              <a:rPr lang="uk-UA" b="1" i="1" dirty="0">
                <a:solidFill>
                  <a:srgbClr val="FF6600"/>
                </a:solidFill>
              </a:rPr>
            </a:br>
            <a:r>
              <a:rPr lang="uk-UA" b="1" i="1" dirty="0">
                <a:solidFill>
                  <a:srgbClr val="FF6600"/>
                </a:solidFill>
              </a:rPr>
              <a:t>педагогів ЗДО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3AEF0A-DCE3-C285-74EF-24856F74D5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5367" y="4598081"/>
            <a:ext cx="10086109" cy="1655762"/>
          </a:xfrm>
        </p:spPr>
        <p:txBody>
          <a:bodyPr/>
          <a:lstStyle/>
          <a:p>
            <a:r>
              <a:rPr lang="uk-UA" dirty="0"/>
              <a:t>Анонс </a:t>
            </a:r>
          </a:p>
          <a:p>
            <a:r>
              <a:rPr lang="uk-UA" dirty="0"/>
              <a:t>досвіду роботи </a:t>
            </a:r>
            <a:r>
              <a:rPr lang="uk-UA" dirty="0" err="1"/>
              <a:t>м.Бахмут</a:t>
            </a:r>
            <a:r>
              <a:rPr lang="uk-UA" dirty="0"/>
              <a:t> 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6774B4-96F1-43E2-A412-5B931EE8F7ED}"/>
              </a:ext>
            </a:extLst>
          </p:cNvPr>
          <p:cNvPicPr/>
          <p:nvPr/>
        </p:nvPicPr>
        <p:blipFill rotWithShape="1">
          <a:blip r:embed="rId2" cstate="print"/>
          <a:srcRect l="16806" t="21220" r="58606" b="37994"/>
          <a:stretch>
            <a:fillRect/>
          </a:stretch>
        </p:blipFill>
        <p:spPr bwMode="auto">
          <a:xfrm>
            <a:off x="7704139" y="140232"/>
            <a:ext cx="1491843" cy="1404311"/>
          </a:xfrm>
          <a:prstGeom prst="snip2SameRect">
            <a:avLst/>
          </a:prstGeom>
          <a:solidFill>
            <a:srgbClr val="CCCCFF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1916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6F108E-9E2A-410D-BF6C-7B4F88B4A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i="1" dirty="0">
                <a:solidFill>
                  <a:srgbClr val="FF6600"/>
                </a:solidFill>
              </a:rPr>
              <a:t>«Патріотичні паті»</a:t>
            </a:r>
            <a:endParaRPr lang="ru-UA" sz="3200" b="1" i="1" dirty="0">
              <a:solidFill>
                <a:srgbClr val="FF660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B7CE875-4B51-4D5C-BFCC-9CE07D8F64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706" t="30844" r="33606" b="19998"/>
          <a:stretch/>
        </p:blipFill>
        <p:spPr>
          <a:xfrm>
            <a:off x="1045639" y="1535621"/>
            <a:ext cx="3799743" cy="4942425"/>
          </a:xfrm>
          <a:ln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14488E-0D7E-4814-B347-7A104C19C6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09" t="27174" r="33349" b="28622"/>
          <a:stretch/>
        </p:blipFill>
        <p:spPr>
          <a:xfrm>
            <a:off x="5272360" y="1244771"/>
            <a:ext cx="2711670" cy="30314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97CF42-07D3-4945-8CEB-C34D26EF30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815" t="35401" r="33350" b="27212"/>
          <a:stretch/>
        </p:blipFill>
        <p:spPr>
          <a:xfrm>
            <a:off x="8109541" y="3607528"/>
            <a:ext cx="3036820" cy="29248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A178AD6-0683-49FA-9EC9-076A17F4DA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5" t="38095" r="19490" b="46190"/>
          <a:stretch/>
        </p:blipFill>
        <p:spPr>
          <a:xfrm>
            <a:off x="5345839" y="4447776"/>
            <a:ext cx="2374862" cy="161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66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 flipV="1">
            <a:off x="10117601" y="0"/>
            <a:ext cx="2090471" cy="18847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BCFC94-2377-40C6-88E5-9A80FBE3E02B}"/>
              </a:ext>
            </a:extLst>
          </p:cNvPr>
          <p:cNvSpPr txBox="1"/>
          <p:nvPr/>
        </p:nvSpPr>
        <p:spPr>
          <a:xfrm>
            <a:off x="33835" y="1795125"/>
            <a:ext cx="11730417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rgbClr val="FF0000"/>
                </a:solidFill>
                <a:latin typeface="IBM Plex Serif" panose="02060503050406000203" pitchFamily="18" charset="-52"/>
                <a:cs typeface="Times New Roman" pitchFamily="18" charset="0"/>
              </a:rPr>
              <a:t># </a:t>
            </a:r>
            <a:r>
              <a:rPr lang="uk-UA" sz="4000" dirty="0">
                <a:solidFill>
                  <a:srgbClr val="FF0000"/>
                </a:solidFill>
                <a:latin typeface="IBM Plex Serif" panose="02060503050406000203" pitchFamily="18" charset="-52"/>
                <a:cs typeface="Times New Roman" pitchFamily="18" charset="0"/>
              </a:rPr>
              <a:t>З любов’ю         до колег міста Вінниця</a:t>
            </a:r>
          </a:p>
          <a:p>
            <a:pPr marL="0" indent="0" algn="ctr">
              <a:buNone/>
            </a:pPr>
            <a:endParaRPr lang="uk-UA" sz="3600" dirty="0"/>
          </a:p>
        </p:txBody>
      </p:sp>
      <p:pic>
        <p:nvPicPr>
          <p:cNvPr id="11" name="图片 184">
            <a:extLst>
              <a:ext uri="{FF2B5EF4-FFF2-40B4-BE49-F238E27FC236}">
                <a16:creationId xmlns:a16="http://schemas.microsoft.com/office/drawing/2014/main" id="{BB7DA64F-4734-438D-A615-C8C1CD1A0D47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588322" y="5931976"/>
            <a:ext cx="5619749" cy="969570"/>
          </a:xfrm>
          <a:prstGeom prst="rect">
            <a:avLst/>
          </a:prstGeom>
        </p:spPr>
      </p:pic>
      <p:sp>
        <p:nvSpPr>
          <p:cNvPr id="3" name="Сердце 2">
            <a:extLst>
              <a:ext uri="{FF2B5EF4-FFF2-40B4-BE49-F238E27FC236}">
                <a16:creationId xmlns:a16="http://schemas.microsoft.com/office/drawing/2014/main" id="{23CF513E-D7D4-4D2A-8915-2FD699B40A02}"/>
              </a:ext>
            </a:extLst>
          </p:cNvPr>
          <p:cNvSpPr/>
          <p:nvPr/>
        </p:nvSpPr>
        <p:spPr>
          <a:xfrm>
            <a:off x="4214306" y="2012496"/>
            <a:ext cx="596063" cy="498021"/>
          </a:xfrm>
          <a:prstGeom prst="hear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B9977B8-992E-496E-87C7-E4719D9F3E8A}"/>
              </a:ext>
            </a:extLst>
          </p:cNvPr>
          <p:cNvPicPr/>
          <p:nvPr/>
        </p:nvPicPr>
        <p:blipFill rotWithShape="1">
          <a:blip r:embed="rId4" cstate="print"/>
          <a:srcRect l="16806" t="21220" r="58606" b="37994"/>
          <a:stretch>
            <a:fillRect/>
          </a:stretch>
        </p:blipFill>
        <p:spPr bwMode="auto">
          <a:xfrm>
            <a:off x="11050743" y="267630"/>
            <a:ext cx="929446" cy="895044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CCCFF"/>
          </a:solidFill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4DAC85-EC12-4BBB-AB34-934BE7BE6B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498" t="29655" r="37614" b="29119"/>
          <a:stretch/>
        </p:blipFill>
        <p:spPr>
          <a:xfrm>
            <a:off x="2628900" y="2647468"/>
            <a:ext cx="5704760" cy="367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9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3AEF0A-DCE3-C285-74EF-24856F74D5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392" y="5022624"/>
            <a:ext cx="10086109" cy="1655762"/>
          </a:xfrm>
        </p:spPr>
        <p:txBody>
          <a:bodyPr/>
          <a:lstStyle/>
          <a:p>
            <a:r>
              <a:rPr lang="uk-UA" dirty="0"/>
              <a:t>більше 30 років  для </a:t>
            </a:r>
            <a:r>
              <a:rPr lang="uk-UA" dirty="0" err="1"/>
              <a:t>дошкілля</a:t>
            </a:r>
            <a:r>
              <a:rPr lang="uk-UA" dirty="0"/>
              <a:t> 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6774B4-96F1-43E2-A412-5B931EE8F7ED}"/>
              </a:ext>
            </a:extLst>
          </p:cNvPr>
          <p:cNvPicPr/>
          <p:nvPr/>
        </p:nvPicPr>
        <p:blipFill rotWithShape="1">
          <a:blip r:embed="rId2" cstate="print"/>
          <a:srcRect l="16806" t="21220" r="58606" b="37994"/>
          <a:stretch>
            <a:fillRect/>
          </a:stretch>
        </p:blipFill>
        <p:spPr bwMode="auto">
          <a:xfrm>
            <a:off x="7716386" y="111657"/>
            <a:ext cx="1491843" cy="1404311"/>
          </a:xfrm>
          <a:prstGeom prst="snip2SameRect">
            <a:avLst/>
          </a:prstGeom>
          <a:solidFill>
            <a:srgbClr val="CCCCFF"/>
          </a:solidFill>
          <a:ln>
            <a:noFill/>
          </a:ln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CA8E3A13-3400-4868-8546-FB59F916C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1140" y="2295549"/>
            <a:ext cx="5359811" cy="1404312"/>
          </a:xfrm>
        </p:spPr>
        <p:txBody>
          <a:bodyPr>
            <a:normAutofit fontScale="90000"/>
          </a:bodyPr>
          <a:lstStyle/>
          <a:p>
            <a:r>
              <a:rPr lang="uk-UA" sz="2400" dirty="0"/>
              <a:t>Нікітіна Ірина, </a:t>
            </a:r>
            <a:br>
              <a:rPr lang="uk-UA" sz="2400" dirty="0"/>
            </a:br>
            <a:r>
              <a:rPr lang="uk-UA" sz="2400" i="1" dirty="0"/>
              <a:t>консультант центру </a:t>
            </a:r>
            <a:br>
              <a:rPr lang="uk-UA" sz="2400" i="1" dirty="0"/>
            </a:br>
            <a:r>
              <a:rPr lang="uk-UA" sz="2400" i="1" dirty="0"/>
              <a:t>професійного розвитку</a:t>
            </a:r>
            <a:br>
              <a:rPr lang="uk-UA" sz="2400" i="1" dirty="0"/>
            </a:br>
            <a:r>
              <a:rPr lang="uk-UA" sz="2400" i="1" dirty="0"/>
              <a:t> КУ «ЦПРПП Бахмутської міської ради»</a:t>
            </a:r>
            <a:endParaRPr lang="ru-UA" sz="2400" i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B484D2-CA18-4608-818E-5DDBA35C8C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36" t="33760" r="41293" b="38128"/>
          <a:stretch/>
        </p:blipFill>
        <p:spPr>
          <a:xfrm>
            <a:off x="1418479" y="1351092"/>
            <a:ext cx="3708691" cy="330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39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548" y="174569"/>
            <a:ext cx="10515600" cy="540039"/>
          </a:xfrm>
        </p:spPr>
        <p:txBody>
          <a:bodyPr>
            <a:noAutofit/>
          </a:bodyPr>
          <a:lstStyle/>
          <a:p>
            <a:r>
              <a:rPr lang="uk-UA" sz="4800" b="1" i="1" dirty="0">
                <a:solidFill>
                  <a:srgbClr val="FF6600"/>
                </a:solidFill>
              </a:rPr>
              <a:t>Кредо</a:t>
            </a:r>
            <a:endParaRPr lang="en-UA" sz="4800" b="1" i="1" dirty="0">
              <a:solidFill>
                <a:srgbClr val="FF6600"/>
              </a:solidFill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E21260E-8F6D-F948-8835-390433852E80}"/>
              </a:ext>
            </a:extLst>
          </p:cNvPr>
          <p:cNvGrpSpPr/>
          <p:nvPr/>
        </p:nvGrpSpPr>
        <p:grpSpPr>
          <a:xfrm>
            <a:off x="682295" y="5595157"/>
            <a:ext cx="4640992" cy="1119970"/>
            <a:chOff x="1009747" y="3925591"/>
            <a:chExt cx="2726967" cy="539654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7A9CB5E-AD64-E941-A4AA-EB311F601E4E}"/>
                </a:ext>
              </a:extLst>
            </p:cNvPr>
            <p:cNvSpPr/>
            <p:nvPr/>
          </p:nvSpPr>
          <p:spPr>
            <a:xfrm>
              <a:off x="1009747" y="3925591"/>
              <a:ext cx="2536916" cy="3756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ru-RU" dirty="0">
                  <a:solidFill>
                    <a:srgbClr val="000000"/>
                  </a:solidFill>
                  <a:latin typeface="Montserrat" panose="00000500000000000000" pitchFamily="2" charset="-52"/>
                  <a:sym typeface="+mn-lt"/>
                </a:rPr>
                <a:t>Гуру-</a:t>
              </a:r>
              <a:r>
                <a:rPr lang="ru-RU" dirty="0" err="1">
                  <a:solidFill>
                    <a:srgbClr val="000000"/>
                  </a:solidFill>
                  <a:latin typeface="Montserrat" panose="00000500000000000000" pitchFamily="2" charset="-52"/>
                  <a:sym typeface="+mn-lt"/>
                </a:rPr>
                <a:t>гури</a:t>
              </a:r>
              <a:r>
                <a:rPr lang="ru-RU" dirty="0">
                  <a:solidFill>
                    <a:srgbClr val="000000"/>
                  </a:solidFill>
                  <a:latin typeface="Montserrat" panose="00000500000000000000" pitchFamily="2" charset="-52"/>
                  <a:sym typeface="+mn-lt"/>
                </a:rPr>
                <a:t>-</a:t>
              </a:r>
              <a:r>
                <a:rPr lang="ru-RU" dirty="0" err="1">
                  <a:solidFill>
                    <a:srgbClr val="000000"/>
                  </a:solidFill>
                  <a:latin typeface="Montserrat" panose="00000500000000000000" pitchFamily="2" charset="-52"/>
                  <a:sym typeface="+mn-lt"/>
                </a:rPr>
                <a:t>Дхар</a:t>
              </a:r>
              <a:endParaRPr lang="ru-RU" dirty="0">
                <a:solidFill>
                  <a:srgbClr val="000000"/>
                </a:solidFill>
                <a:latin typeface="Montserrat" panose="00000500000000000000" pitchFamily="2" charset="-52"/>
                <a:sym typeface="+mn-lt"/>
              </a:endParaRPr>
            </a:p>
            <a:p>
              <a:pPr algn="just">
                <a:lnSpc>
                  <a:spcPct val="130000"/>
                </a:lnSpc>
              </a:pPr>
              <a:r>
                <a:rPr lang="ru-RU" dirty="0">
                  <a:solidFill>
                    <a:srgbClr val="000000"/>
                  </a:solidFill>
                  <a:latin typeface="Montserrat" panose="00000500000000000000" pitchFamily="2" charset="-52"/>
                  <a:sym typeface="+mn-lt"/>
                </a:rPr>
                <a:t>«Шлях </a:t>
              </a:r>
              <a:r>
                <a:rPr lang="ru-RU" dirty="0" err="1">
                  <a:solidFill>
                    <a:srgbClr val="000000"/>
                  </a:solidFill>
                  <a:latin typeface="Montserrat" panose="00000500000000000000" pitchFamily="2" charset="-52"/>
                  <a:sym typeface="+mn-lt"/>
                </a:rPr>
                <a:t>вчителя</a:t>
              </a:r>
              <a:r>
                <a:rPr lang="ru-RU" dirty="0">
                  <a:solidFill>
                    <a:srgbClr val="000000"/>
                  </a:solidFill>
                  <a:latin typeface="Montserrat" panose="00000500000000000000" pitchFamily="2" charset="-52"/>
                  <a:sym typeface="+mn-lt"/>
                </a:rPr>
                <a:t> </a:t>
              </a:r>
              <a:r>
                <a:rPr lang="ru-RU" dirty="0" err="1">
                  <a:solidFill>
                    <a:srgbClr val="000000"/>
                  </a:solidFill>
                  <a:latin typeface="Montserrat" panose="00000500000000000000" pitchFamily="2" charset="-52"/>
                  <a:sym typeface="+mn-lt"/>
                </a:rPr>
                <a:t>вчител</a:t>
              </a:r>
              <a:r>
                <a:rPr lang="uk-UA" dirty="0">
                  <a:solidFill>
                    <a:srgbClr val="000000"/>
                  </a:solidFill>
                  <a:latin typeface="Montserrat" panose="00000500000000000000" pitchFamily="2" charset="-52"/>
                  <a:sym typeface="+mn-lt"/>
                </a:rPr>
                <a:t>і</a:t>
              </a:r>
              <a:r>
                <a:rPr lang="ru-RU" dirty="0">
                  <a:solidFill>
                    <a:srgbClr val="000000"/>
                  </a:solidFill>
                  <a:latin typeface="Montserrat" panose="00000500000000000000" pitchFamily="2" charset="-52"/>
                  <a:sym typeface="+mn-lt"/>
                </a:rPr>
                <a:t>в»</a:t>
              </a:r>
              <a:r>
                <a:rPr lang="en-US" dirty="0">
                  <a:solidFill>
                    <a:srgbClr val="000000"/>
                  </a:solidFill>
                  <a:latin typeface="Montserrat" panose="00000500000000000000" pitchFamily="2" charset="-52"/>
                  <a:sym typeface="+mn-lt"/>
                </a:rPr>
                <a:t> </a:t>
              </a:r>
              <a:endParaRPr lang="id-ID" dirty="0">
                <a:solidFill>
                  <a:srgbClr val="000000"/>
                </a:solidFill>
                <a:latin typeface="Montserrat" panose="00000500000000000000" pitchFamily="2" charset="-52"/>
                <a:sym typeface="+mn-lt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E848FB4-A593-E14D-A2E7-A99D6114FED4}"/>
                </a:ext>
              </a:extLst>
            </p:cNvPr>
            <p:cNvSpPr txBox="1"/>
            <p:nvPr/>
          </p:nvSpPr>
          <p:spPr>
            <a:xfrm>
              <a:off x="1412711" y="4257623"/>
              <a:ext cx="2324003" cy="207622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ru-RU" sz="2200" b="1" i="1" dirty="0">
                  <a:solidFill>
                    <a:srgbClr val="0070C0"/>
                  </a:solidFill>
                  <a:latin typeface="+mj-lt"/>
                  <a:ea typeface="+mj-ea"/>
                  <a:cs typeface="+mj-cs"/>
                  <a:sym typeface="+mn-lt"/>
                </a:rPr>
                <a:t>Микола Рерих</a:t>
              </a:r>
              <a:endParaRPr lang="en-US" sz="2200" b="1" i="1" dirty="0">
                <a:solidFill>
                  <a:srgbClr val="0070C0"/>
                </a:solidFill>
                <a:latin typeface="+mj-lt"/>
                <a:ea typeface="+mj-ea"/>
                <a:cs typeface="+mj-cs"/>
                <a:sym typeface="+mn-lt"/>
              </a:endParaRPr>
            </a:p>
          </p:txBody>
        </p:sp>
      </p:grpSp>
      <p:pic>
        <p:nvPicPr>
          <p:cNvPr id="1026" name="Picture 2" descr="Репродукция Н.К. Рерих. Гуру-Гури-Дхар. Путь Учителя Учителей (1931) А3 -  купить книгу с доставкой по низким ценам, читать отзывы | ISBN |  Интернет-магазин Fkniga.ru">
            <a:extLst>
              <a:ext uri="{FF2B5EF4-FFF2-40B4-BE49-F238E27FC236}">
                <a16:creationId xmlns:a16="http://schemas.microsoft.com/office/drawing/2014/main" id="{1946C0EE-DD4C-4BE4-B7BF-633D26020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205" y="1659276"/>
            <a:ext cx="2539287" cy="382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A3D0F0D-AFA0-41C9-9183-0390C56FF502}"/>
              </a:ext>
            </a:extLst>
          </p:cNvPr>
          <p:cNvSpPr txBox="1"/>
          <p:nvPr/>
        </p:nvSpPr>
        <p:spPr>
          <a:xfrm>
            <a:off x="5358832" y="2393174"/>
            <a:ext cx="60966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“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Бути </a:t>
            </a:r>
            <a:r>
              <a:rPr lang="ru-RU" sz="2800" b="0" i="0" dirty="0" err="1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щасливим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 – </a:t>
            </a:r>
            <a:r>
              <a:rPr lang="ru-RU" sz="2800" b="0" i="0" dirty="0" err="1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знайти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 самого себе” </a:t>
            </a:r>
          </a:p>
          <a:p>
            <a:pPr algn="r"/>
            <a:r>
              <a:rPr lang="ru-RU" sz="2800" b="0" i="1" dirty="0" err="1">
                <a:solidFill>
                  <a:srgbClr val="0070C0"/>
                </a:solidFill>
                <a:effectLst/>
                <a:latin typeface="Montserrat" panose="00000500000000000000" pitchFamily="2" charset="-52"/>
              </a:rPr>
              <a:t>Григорій</a:t>
            </a:r>
            <a:r>
              <a:rPr lang="ru-RU" sz="2800" b="0" i="1" dirty="0">
                <a:solidFill>
                  <a:srgbClr val="0070C0"/>
                </a:solidFill>
                <a:effectLst/>
                <a:latin typeface="Montserrat" panose="00000500000000000000" pitchFamily="2" charset="-52"/>
              </a:rPr>
              <a:t> Сковорода</a:t>
            </a:r>
            <a:endParaRPr lang="ru-UA" sz="28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4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A07855-D4D9-4341-AB84-6F918C376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>
                <a:solidFill>
                  <a:srgbClr val="FF6600"/>
                </a:solidFill>
              </a:rPr>
              <a:t>Мій ППД</a:t>
            </a:r>
            <a:endParaRPr lang="ru-UA" b="1" i="1" dirty="0">
              <a:solidFill>
                <a:srgbClr val="FF66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FD5AA4-C059-4515-9856-F02AD30DB1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6" t="5952" r="34743" b="15477"/>
          <a:stretch/>
        </p:blipFill>
        <p:spPr>
          <a:xfrm>
            <a:off x="2219372" y="1536010"/>
            <a:ext cx="7347858" cy="520341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31683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CC30A9-80E3-482B-855B-AD3288714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4000" b="1" i="1" dirty="0" err="1">
                <a:solidFill>
                  <a:srgbClr val="FF6600"/>
                </a:solidFill>
              </a:rPr>
              <a:t>Методички</a:t>
            </a:r>
            <a:r>
              <a:rPr lang="uk-UA" sz="4000" b="1" i="1" dirty="0">
                <a:solidFill>
                  <a:srgbClr val="FF6600"/>
                </a:solidFill>
              </a:rPr>
              <a:t> для молодих керівників ЗДО</a:t>
            </a:r>
            <a:endParaRPr lang="ru-UA" sz="4000" b="1" i="1" dirty="0">
              <a:solidFill>
                <a:srgbClr val="FF66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0BB69E-1FB3-435E-B291-EB8CF5F8D4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7" t="4327" r="66870" b="16748"/>
          <a:stretch/>
        </p:blipFill>
        <p:spPr>
          <a:xfrm>
            <a:off x="288747" y="1383987"/>
            <a:ext cx="2638752" cy="40900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265340-CADE-4AF8-BEE3-B68A17936E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8" t="5648" r="66527" b="17504"/>
          <a:stretch/>
        </p:blipFill>
        <p:spPr>
          <a:xfrm>
            <a:off x="3020500" y="2745850"/>
            <a:ext cx="2725756" cy="38423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F3238F-DAB4-46DA-A47E-A982306074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3" t="5945" r="66675" b="16782"/>
          <a:stretch/>
        </p:blipFill>
        <p:spPr>
          <a:xfrm>
            <a:off x="9049099" y="2538646"/>
            <a:ext cx="2854153" cy="40900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EE851CF-9877-4664-9F00-9053DB2C0C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97" t="6043" r="66527" b="16322"/>
          <a:stretch/>
        </p:blipFill>
        <p:spPr>
          <a:xfrm>
            <a:off x="5941798" y="1243689"/>
            <a:ext cx="2911759" cy="413169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64280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019407-79F4-4644-BD17-6C64445FC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600" b="1" i="1" dirty="0" err="1">
                <a:solidFill>
                  <a:srgbClr val="FF6600"/>
                </a:solidFill>
              </a:rPr>
              <a:t>Методички</a:t>
            </a:r>
            <a:r>
              <a:rPr lang="uk-UA" sz="3600" b="1" i="1" dirty="0">
                <a:solidFill>
                  <a:srgbClr val="FF6600"/>
                </a:solidFill>
              </a:rPr>
              <a:t> для досвідчених керівників ЗДО</a:t>
            </a:r>
            <a:endParaRPr lang="ru-UA" sz="3600" b="1" i="1" dirty="0">
              <a:solidFill>
                <a:srgbClr val="FF66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A56A10-C4AF-4B1C-A5ED-FB65287026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75" t="7619" r="35419" b="14877"/>
          <a:stretch/>
        </p:blipFill>
        <p:spPr>
          <a:xfrm>
            <a:off x="237974" y="1307403"/>
            <a:ext cx="2683007" cy="39953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1B9744-24C6-45A2-9FB8-2801B8A835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28" t="7816" r="35012" b="14418"/>
          <a:stretch/>
        </p:blipFill>
        <p:spPr>
          <a:xfrm>
            <a:off x="3174125" y="2930929"/>
            <a:ext cx="2525124" cy="35678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3EF518-4734-46F9-97E4-BB55BC16F3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93" t="9931" r="35123" b="15796"/>
          <a:stretch/>
        </p:blipFill>
        <p:spPr>
          <a:xfrm>
            <a:off x="8835550" y="2514012"/>
            <a:ext cx="2883577" cy="40179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848399-3D22-464F-8EE0-598FF94499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658" t="7619" r="34680" b="19540"/>
          <a:stretch/>
        </p:blipFill>
        <p:spPr>
          <a:xfrm>
            <a:off x="5819367" y="1307403"/>
            <a:ext cx="2896065" cy="412296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21183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35B2C-4907-430C-B87F-F432CCA37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i="1" dirty="0">
                <a:solidFill>
                  <a:srgbClr val="FF6600"/>
                </a:solidFill>
              </a:rPr>
              <a:t>Дисемінація ППД</a:t>
            </a:r>
            <a:endParaRPr lang="ru-UA" sz="3200" b="1" i="1" dirty="0">
              <a:solidFill>
                <a:srgbClr val="FF66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78C772-44B2-4088-87CE-093EDC9BD5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35" t="13350" r="33961" b="30177"/>
          <a:stretch/>
        </p:blipFill>
        <p:spPr>
          <a:xfrm>
            <a:off x="3766102" y="1279561"/>
            <a:ext cx="3349074" cy="50412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91EEC6-99E5-47EE-8B30-254207D7A6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65" t="23333" r="33717" b="18631"/>
          <a:stretch/>
        </p:blipFill>
        <p:spPr>
          <a:xfrm>
            <a:off x="7270296" y="1280657"/>
            <a:ext cx="3307418" cy="50412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52" name="Picture 4" descr="Інтерактивні семінари для вихователів. Нові формати дошкільної освіти.  НБК002">
            <a:extLst>
              <a:ext uri="{FF2B5EF4-FFF2-40B4-BE49-F238E27FC236}">
                <a16:creationId xmlns:a16="http://schemas.microsoft.com/office/drawing/2014/main" id="{36FF4003-4B27-4B53-B2F7-CC36CF091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45" y="1279561"/>
            <a:ext cx="3549297" cy="491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114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269910-600D-4CD9-81E0-DA3F1654E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i="1" dirty="0" err="1">
                <a:solidFill>
                  <a:srgbClr val="FF6600"/>
                </a:solidFill>
              </a:rPr>
              <a:t>Матріали</a:t>
            </a:r>
            <a:r>
              <a:rPr lang="uk-UA" sz="3200" b="1" i="1" dirty="0">
                <a:solidFill>
                  <a:srgbClr val="FF6600"/>
                </a:solidFill>
              </a:rPr>
              <a:t> з досвіду роботи педагогів</a:t>
            </a:r>
            <a:endParaRPr lang="ru-UA" sz="3200" b="1" i="1" dirty="0">
              <a:solidFill>
                <a:srgbClr val="FF660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64CCC9F-B431-42D3-92D3-D6A032718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548" t="37737" r="34030" b="5312"/>
          <a:stretch/>
        </p:blipFill>
        <p:spPr>
          <a:xfrm>
            <a:off x="7667399" y="1310495"/>
            <a:ext cx="3402059" cy="5087665"/>
          </a:xfrm>
          <a:ln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53875E-0C56-4414-9CE4-C1820F3201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50" t="27365" r="33705" b="15423"/>
          <a:stretch/>
        </p:blipFill>
        <p:spPr>
          <a:xfrm>
            <a:off x="4116686" y="1310496"/>
            <a:ext cx="3402059" cy="5097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E5FEAF-441A-4147-88E3-7F428F3E76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2" t="8801" r="9376" b="15074"/>
          <a:stretch/>
        </p:blipFill>
        <p:spPr>
          <a:xfrm rot="16200000">
            <a:off x="-426550" y="2112237"/>
            <a:ext cx="5116543" cy="348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37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29BECB-B76E-48C2-9D20-DB1FC9240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i="1" dirty="0">
                <a:solidFill>
                  <a:srgbClr val="FF6600"/>
                </a:solidFill>
              </a:rPr>
              <a:t>Інтерактивна консультація</a:t>
            </a:r>
            <a:endParaRPr lang="ru-UA" sz="3200" b="1" i="1" dirty="0">
              <a:solidFill>
                <a:srgbClr val="FF6600"/>
              </a:solidFill>
            </a:endParaRPr>
          </a:p>
        </p:txBody>
      </p:sp>
      <p:pic>
        <p:nvPicPr>
          <p:cNvPr id="3074" name="Picture 2" descr="Інтерактивні семінари для вихователів. Нові формати ...">
            <a:extLst>
              <a:ext uri="{FF2B5EF4-FFF2-40B4-BE49-F238E27FC236}">
                <a16:creationId xmlns:a16="http://schemas.microsoft.com/office/drawing/2014/main" id="{291CE20B-02D4-47B0-9DA4-50895D8DE9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28" y="1552570"/>
            <a:ext cx="3164774" cy="437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67AC30-12BB-4EF7-8E6B-F8971E75B2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88" t="15001" r="33491" b="33200"/>
          <a:stretch/>
        </p:blipFill>
        <p:spPr>
          <a:xfrm>
            <a:off x="4556059" y="2682038"/>
            <a:ext cx="3079882" cy="40750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672E53-4C71-4275-895A-5C2BB309C2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488" t="29000" r="33462" b="15000"/>
          <a:stretch/>
        </p:blipFill>
        <p:spPr>
          <a:xfrm>
            <a:off x="8267607" y="2609436"/>
            <a:ext cx="2903388" cy="41476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C07D8B-7ECF-4067-BB2B-F3CB6C792A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7562" y="606850"/>
            <a:ext cx="3490686" cy="196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414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88</Words>
  <Application>Microsoft Office PowerPoint</Application>
  <PresentationFormat>Широкоэкранный</PresentationFormat>
  <Paragraphs>19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IBM Plex Serif</vt:lpstr>
      <vt:lpstr>Montserrat</vt:lpstr>
      <vt:lpstr>Тема Office</vt:lpstr>
      <vt:lpstr># злюбов’ю до  педагогів ЗДО</vt:lpstr>
      <vt:lpstr>Нікітіна Ірина,  консультант центру  професійного розвитку  КУ «ЦПРПП Бахмутської міської ради»</vt:lpstr>
      <vt:lpstr>Кредо</vt:lpstr>
      <vt:lpstr>Мій ППД</vt:lpstr>
      <vt:lpstr>Методички для молодих керівників ЗДО</vt:lpstr>
      <vt:lpstr>Методички для досвідчених керівників ЗДО</vt:lpstr>
      <vt:lpstr>Дисемінація ППД</vt:lpstr>
      <vt:lpstr>Матріали з досвіду роботи педагогів</vt:lpstr>
      <vt:lpstr>Інтерактивна консультація</vt:lpstr>
      <vt:lpstr>«Патріотичні паті»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Марина Маркасьян</dc:creator>
  <cp:lastModifiedBy>alex nik</cp:lastModifiedBy>
  <cp:revision>13</cp:revision>
  <dcterms:created xsi:type="dcterms:W3CDTF">2023-02-11T07:57:32Z</dcterms:created>
  <dcterms:modified xsi:type="dcterms:W3CDTF">2023-06-12T11:18:39Z</dcterms:modified>
</cp:coreProperties>
</file>